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1" r:id="rId1"/>
  </p:sldMasterIdLst>
  <p:notesMasterIdLst>
    <p:notesMasterId r:id="rId33"/>
  </p:notesMasterIdLst>
  <p:sldIdLst>
    <p:sldId id="256" r:id="rId2"/>
    <p:sldId id="288" r:id="rId3"/>
    <p:sldId id="327" r:id="rId4"/>
    <p:sldId id="264" r:id="rId5"/>
    <p:sldId id="295" r:id="rId6"/>
    <p:sldId id="286" r:id="rId7"/>
    <p:sldId id="328" r:id="rId8"/>
    <p:sldId id="279" r:id="rId9"/>
    <p:sldId id="320" r:id="rId10"/>
    <p:sldId id="261" r:id="rId11"/>
    <p:sldId id="326" r:id="rId12"/>
    <p:sldId id="266" r:id="rId13"/>
    <p:sldId id="317" r:id="rId14"/>
    <p:sldId id="297" r:id="rId15"/>
    <p:sldId id="298" r:id="rId16"/>
    <p:sldId id="319" r:id="rId17"/>
    <p:sldId id="296" r:id="rId18"/>
    <p:sldId id="299" r:id="rId19"/>
    <p:sldId id="300" r:id="rId20"/>
    <p:sldId id="307" r:id="rId21"/>
    <p:sldId id="301" r:id="rId22"/>
    <p:sldId id="306" r:id="rId23"/>
    <p:sldId id="287" r:id="rId24"/>
    <p:sldId id="292" r:id="rId25"/>
    <p:sldId id="257" r:id="rId26"/>
    <p:sldId id="321" r:id="rId27"/>
    <p:sldId id="322" r:id="rId28"/>
    <p:sldId id="323" r:id="rId29"/>
    <p:sldId id="305" r:id="rId30"/>
    <p:sldId id="309" r:id="rId31"/>
    <p:sldId id="329"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00FF"/>
    <a:srgbClr val="00796F"/>
    <a:srgbClr val="00837A"/>
    <a:srgbClr val="00A7A1"/>
    <a:srgbClr val="FAA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73" autoAdjust="0"/>
    <p:restoredTop sz="86145" autoAdjust="0"/>
  </p:normalViewPr>
  <p:slideViewPr>
    <p:cSldViewPr snapToGrid="0">
      <p:cViewPr varScale="1">
        <p:scale>
          <a:sx n="44" d="100"/>
          <a:sy n="44" d="100"/>
        </p:scale>
        <p:origin x="816"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DD6619-A868-4FDB-AF6E-8B66A2ECE4C3}" type="datetimeFigureOut">
              <a:rPr lang="ru-RU" smtClean="0"/>
              <a:t>25.09.2022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34731B-5DF7-4774-921D-D5A39DDEFCC0}" type="slidenum">
              <a:rPr lang="ru-RU" smtClean="0"/>
              <a:t>‹#›</a:t>
            </a:fld>
            <a:endParaRPr lang="ru-RU"/>
          </a:p>
        </p:txBody>
      </p:sp>
    </p:spTree>
    <p:extLst>
      <p:ext uri="{BB962C8B-B14F-4D97-AF65-F5344CB8AC3E}">
        <p14:creationId xmlns:p14="http://schemas.microsoft.com/office/powerpoint/2010/main" val="4031523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ncbi.nlm.nih.gov/pmc/articles/PMC4711509/#b20" TargetMode="External"/><Relationship Id="rId3" Type="http://schemas.openxmlformats.org/officeDocument/2006/relationships/hyperlink" Target="https://www.cureus.com/articles/70363-post-paddle-boarding-atrial-fibrillation-in-an-aging-athlete#references" TargetMode="External"/><Relationship Id="rId7" Type="http://schemas.openxmlformats.org/officeDocument/2006/relationships/hyperlink" Target="https://www.ncbi.nlm.nih.gov/pmc/articles/PMC4711509/#b15"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ncbi.nlm.nih.gov/pmc/articles/PMC4711509/#b10" TargetMode="External"/><Relationship Id="rId11" Type="http://schemas.openxmlformats.org/officeDocument/2006/relationships/hyperlink" Target="https://www.ncbi.nlm.nih.gov/pmc/articles/PMC4711509/#b5" TargetMode="External"/><Relationship Id="rId5" Type="http://schemas.openxmlformats.org/officeDocument/2006/relationships/hyperlink" Target="https://www.ncbi.nlm.nih.gov/pmc/articles/PMC4711509/#b22" TargetMode="External"/><Relationship Id="rId10" Type="http://schemas.openxmlformats.org/officeDocument/2006/relationships/hyperlink" Target="https://www.ncbi.nlm.nih.gov/pmc/articles/PMC4711509/#b4" TargetMode="External"/><Relationship Id="rId4" Type="http://schemas.openxmlformats.org/officeDocument/2006/relationships/hyperlink" Target="https://www.ncbi.nlm.nih.gov/pmc/articles/PMC4711509/#b21" TargetMode="External"/><Relationship Id="rId9" Type="http://schemas.openxmlformats.org/officeDocument/2006/relationships/hyperlink" Target="https://www.ncbi.nlm.nih.gov/pmc/articles/PMC4711509/#b3"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cbi.nlm.nih.gov/pmc/articles/PMC5135187/#R69"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www.ncbi.nlm.nih.gov/pmc/articles/PMC4711509/#b10" TargetMode="External"/><Relationship Id="rId13" Type="http://schemas.openxmlformats.org/officeDocument/2006/relationships/hyperlink" Target="https://www.ncbi.nlm.nih.gov/pmc/articles/PMC4711509/#b29" TargetMode="External"/><Relationship Id="rId18" Type="http://schemas.openxmlformats.org/officeDocument/2006/relationships/hyperlink" Target="https://www.ncbi.nlm.nih.gov/pmc/articles/PMC4711509/#b34" TargetMode="External"/><Relationship Id="rId3" Type="http://schemas.openxmlformats.org/officeDocument/2006/relationships/hyperlink" Target="https://www.ncbi.nlm.nih.gov/pmc/articles/PMC4711509/figure/fig1/" TargetMode="External"/><Relationship Id="rId21" Type="http://schemas.openxmlformats.org/officeDocument/2006/relationships/hyperlink" Target="https://www.ncbi.nlm.nih.gov/pmc/articles/PMC4711509/#b37" TargetMode="External"/><Relationship Id="rId7" Type="http://schemas.openxmlformats.org/officeDocument/2006/relationships/hyperlink" Target="https://www.ncbi.nlm.nih.gov/pmc/articles/PMC4711509/#b27" TargetMode="External"/><Relationship Id="rId12" Type="http://schemas.openxmlformats.org/officeDocument/2006/relationships/hyperlink" Target="https://www.ncbi.nlm.nih.gov/pmc/articles/PMC4711509/#b6" TargetMode="External"/><Relationship Id="rId17" Type="http://schemas.openxmlformats.org/officeDocument/2006/relationships/hyperlink" Target="https://www.ncbi.nlm.nih.gov/pmc/articles/PMC4711509/#b33" TargetMode="External"/><Relationship Id="rId2" Type="http://schemas.openxmlformats.org/officeDocument/2006/relationships/slide" Target="../slides/slide13.xml"/><Relationship Id="rId16" Type="http://schemas.openxmlformats.org/officeDocument/2006/relationships/hyperlink" Target="https://www.ncbi.nlm.nih.gov/pmc/articles/PMC4711509/#b32" TargetMode="External"/><Relationship Id="rId20" Type="http://schemas.openxmlformats.org/officeDocument/2006/relationships/hyperlink" Target="https://www.ncbi.nlm.nih.gov/pmc/articles/PMC4711509/#b36" TargetMode="External"/><Relationship Id="rId1" Type="http://schemas.openxmlformats.org/officeDocument/2006/relationships/notesMaster" Target="../notesMasters/notesMaster1.xml"/><Relationship Id="rId6" Type="http://schemas.openxmlformats.org/officeDocument/2006/relationships/hyperlink" Target="https://www.ncbi.nlm.nih.gov/pmc/articles/PMC4711509/#b26" TargetMode="External"/><Relationship Id="rId11" Type="http://schemas.openxmlformats.org/officeDocument/2006/relationships/hyperlink" Target="https://www.ncbi.nlm.nih.gov/pmc/articles/PMC4711509/#b28" TargetMode="External"/><Relationship Id="rId5" Type="http://schemas.openxmlformats.org/officeDocument/2006/relationships/hyperlink" Target="https://www.ncbi.nlm.nih.gov/pmc/articles/PMC4711509/#b25" TargetMode="External"/><Relationship Id="rId15" Type="http://schemas.openxmlformats.org/officeDocument/2006/relationships/hyperlink" Target="https://www.ncbi.nlm.nih.gov/pmc/articles/PMC4711509/#b31" TargetMode="External"/><Relationship Id="rId23" Type="http://schemas.openxmlformats.org/officeDocument/2006/relationships/hyperlink" Target="https://www.ncbi.nlm.nih.gov/pmc/articles/PMC4711509/#b41" TargetMode="External"/><Relationship Id="rId10" Type="http://schemas.openxmlformats.org/officeDocument/2006/relationships/hyperlink" Target="https://www.ncbi.nlm.nih.gov/pmc/articles/PMC4711509/#b17" TargetMode="External"/><Relationship Id="rId19" Type="http://schemas.openxmlformats.org/officeDocument/2006/relationships/hyperlink" Target="https://www.ncbi.nlm.nih.gov/pmc/articles/PMC4711509/#b35" TargetMode="External"/><Relationship Id="rId4" Type="http://schemas.openxmlformats.org/officeDocument/2006/relationships/hyperlink" Target="https://www.ncbi.nlm.nih.gov/pmc/articles/PMC4711509/#b24" TargetMode="External"/><Relationship Id="rId9" Type="http://schemas.openxmlformats.org/officeDocument/2006/relationships/hyperlink" Target="https://www.ncbi.nlm.nih.gov/pmc/articles/PMC4711509/#b12" TargetMode="External"/><Relationship Id="rId14" Type="http://schemas.openxmlformats.org/officeDocument/2006/relationships/hyperlink" Target="https://www.ncbi.nlm.nih.gov/pmc/articles/PMC4711509/#b30" TargetMode="External"/><Relationship Id="rId22" Type="http://schemas.openxmlformats.org/officeDocument/2006/relationships/hyperlink" Target="https://www.ncbi.nlm.nih.gov/pmc/articles/PMC4711509/#b38"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solidFill>
                  <a:srgbClr val="222222"/>
                </a:solidFill>
                <a:latin typeface="Proxima Nova"/>
              </a:rPr>
              <a:t>It has been suggested that moderate levels of exercise will have a protective effect and may even decrease the incidence of AF, whereas excessive endurance exercise heightens the risk of AF </a:t>
            </a:r>
            <a:r>
              <a:rPr lang="en-IE" dirty="0">
                <a:solidFill>
                  <a:srgbClr val="0096B7"/>
                </a:solidFill>
                <a:latin typeface="Proxima Nova"/>
                <a:hlinkClick r:id="rId3"/>
              </a:rPr>
              <a:t>[9]</a:t>
            </a:r>
            <a:r>
              <a:rPr lang="en-IE" dirty="0">
                <a:solidFill>
                  <a:srgbClr val="222222"/>
                </a:solidFill>
                <a:latin typeface="Proxima Nova"/>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5.6.2.1 Patients without atrial fibrillation Moderate, regular PA is a cornerstone in the prevention of AF through modifying many of its predisposing factors.297,470473 Patients at risk of AF should therefore be motivated to exercise (see section 4.2). Conversely, AF is more prevalent in active and former male master athletes and those performing high-intensity endurance sports, suggesting a U-shaped relationship between habitual exercise and AF.471,474477 478481 This association has not been confirmed in women.474</a:t>
            </a:r>
            <a:endParaRPr lang="en-US" dirty="0"/>
          </a:p>
          <a:p>
            <a:endParaRPr lang="en-IE" sz="1200" b="0" i="0" kern="1200" dirty="0">
              <a:solidFill>
                <a:schemeClr val="tx1"/>
              </a:solidFill>
              <a:effectLst/>
              <a:latin typeface="+mn-lt"/>
              <a:ea typeface="+mn-ea"/>
              <a:cs typeface="+mn-cs"/>
            </a:endParaRPr>
          </a:p>
          <a:p>
            <a:endParaRPr lang="en-IE" sz="1200" b="0" i="0" kern="1200" dirty="0">
              <a:solidFill>
                <a:schemeClr val="tx1"/>
              </a:solidFill>
              <a:effectLst/>
              <a:latin typeface="+mn-lt"/>
              <a:ea typeface="+mn-ea"/>
              <a:cs typeface="+mn-cs"/>
            </a:endParaRPr>
          </a:p>
          <a:p>
            <a:r>
              <a:rPr lang="en-IE" sz="1200" b="0" i="0" kern="1200" dirty="0">
                <a:solidFill>
                  <a:schemeClr val="tx1"/>
                </a:solidFill>
                <a:effectLst/>
                <a:latin typeface="+mn-lt"/>
                <a:ea typeface="+mn-ea"/>
                <a:cs typeface="+mn-cs"/>
              </a:rPr>
              <a:t>The concept of a U-shaped pattern relationship between exercise dose and relative risk of developing AF may better explain these apparently contradictory data. According to this theory, regular mild to moderate exercise</a:t>
            </a:r>
            <a:r>
              <a:rPr lang="en-IE" sz="1200" b="0" i="0" u="sng" kern="1200" dirty="0">
                <a:solidFill>
                  <a:schemeClr val="tx1"/>
                </a:solidFill>
                <a:effectLst/>
                <a:latin typeface="+mn-lt"/>
                <a:ea typeface="+mn-ea"/>
                <a:cs typeface="+mn-cs"/>
                <a:hlinkClick r:id="rId4"/>
              </a:rPr>
              <a:t>21</a:t>
            </a:r>
            <a:r>
              <a:rPr lang="en-IE" sz="1200" b="0" i="0" kern="1200" baseline="30000" dirty="0">
                <a:solidFill>
                  <a:schemeClr val="tx1"/>
                </a:solidFill>
                <a:effectLst/>
                <a:latin typeface="+mn-lt"/>
                <a:ea typeface="+mn-ea"/>
                <a:cs typeface="+mn-cs"/>
              </a:rPr>
              <a:t>,</a:t>
            </a:r>
            <a:r>
              <a:rPr lang="en-IE" sz="1200" b="0" i="0" u="sng" kern="1200" dirty="0">
                <a:solidFill>
                  <a:schemeClr val="tx1"/>
                </a:solidFill>
                <a:effectLst/>
                <a:latin typeface="+mn-lt"/>
                <a:ea typeface="+mn-ea"/>
                <a:cs typeface="+mn-cs"/>
                <a:hlinkClick r:id="rId5"/>
              </a:rPr>
              <a:t>22</a:t>
            </a:r>
            <a:r>
              <a:rPr lang="en-IE" sz="1200" b="0" i="0" kern="1200" dirty="0">
                <a:solidFill>
                  <a:schemeClr val="tx1"/>
                </a:solidFill>
                <a:effectLst/>
                <a:latin typeface="+mn-lt"/>
                <a:ea typeface="+mn-ea"/>
                <a:cs typeface="+mn-cs"/>
              </a:rPr>
              <a:t> may provide a degree of protection from AF, while more sustained vigorous exertion could promote AF.</a:t>
            </a:r>
            <a:r>
              <a:rPr lang="en-IE" sz="1200" b="0" i="0" u="sng" kern="1200" dirty="0">
                <a:solidFill>
                  <a:schemeClr val="tx1"/>
                </a:solidFill>
                <a:effectLst/>
                <a:latin typeface="+mn-lt"/>
                <a:ea typeface="+mn-ea"/>
                <a:cs typeface="+mn-cs"/>
                <a:hlinkClick r:id="rId6"/>
              </a:rPr>
              <a:t>10</a:t>
            </a:r>
            <a:r>
              <a:rPr lang="en-IE" sz="1200" b="0" i="0" kern="1200" baseline="30000" dirty="0">
                <a:solidFill>
                  <a:schemeClr val="tx1"/>
                </a:solidFill>
                <a:effectLst/>
                <a:latin typeface="+mn-lt"/>
                <a:ea typeface="+mn-ea"/>
                <a:cs typeface="+mn-cs"/>
              </a:rPr>
              <a:t>,</a:t>
            </a:r>
            <a:r>
              <a:rPr lang="en-IE" sz="1200" b="0" i="0" u="sng" kern="1200" dirty="0">
                <a:solidFill>
                  <a:schemeClr val="tx1"/>
                </a:solidFill>
                <a:effectLst/>
                <a:latin typeface="+mn-lt"/>
                <a:ea typeface="+mn-ea"/>
                <a:cs typeface="+mn-cs"/>
                <a:hlinkClick r:id="rId7"/>
              </a:rPr>
              <a:t>15</a:t>
            </a:r>
            <a:r>
              <a:rPr lang="en-IE" sz="1200" b="0" i="0" kern="1200" baseline="30000" dirty="0">
                <a:solidFill>
                  <a:schemeClr val="tx1"/>
                </a:solidFill>
                <a:effectLst/>
                <a:latin typeface="+mn-lt"/>
                <a:ea typeface="+mn-ea"/>
                <a:cs typeface="+mn-cs"/>
              </a:rPr>
              <a:t>,</a:t>
            </a:r>
            <a:r>
              <a:rPr lang="en-IE" sz="1200" b="0" i="0" u="sng" kern="1200" dirty="0">
                <a:solidFill>
                  <a:schemeClr val="tx1"/>
                </a:solidFill>
                <a:effectLst/>
                <a:latin typeface="+mn-lt"/>
                <a:ea typeface="+mn-ea"/>
                <a:cs typeface="+mn-cs"/>
                <a:hlinkClick r:id="rId8"/>
              </a:rPr>
              <a:t>20</a:t>
            </a:r>
            <a:endParaRPr lang="en-IE" sz="1200" b="0" i="0" u="sng" kern="1200" dirty="0">
              <a:solidFill>
                <a:schemeClr val="tx1"/>
              </a:solidFill>
              <a:effectLst/>
              <a:latin typeface="+mn-lt"/>
              <a:ea typeface="+mn-ea"/>
              <a:cs typeface="+mn-cs"/>
            </a:endParaRPr>
          </a:p>
          <a:p>
            <a:endParaRPr lang="en-IE" sz="1200" b="0" i="0" u="sng" kern="1200" dirty="0">
              <a:solidFill>
                <a:schemeClr val="tx1"/>
              </a:solidFill>
              <a:effectLst/>
              <a:latin typeface="+mn-lt"/>
              <a:ea typeface="+mn-ea"/>
              <a:cs typeface="+mn-cs"/>
            </a:endParaRPr>
          </a:p>
          <a:p>
            <a:r>
              <a:rPr lang="en-US" dirty="0"/>
              <a:t>Physical activity and exercise training reduce meta-</a:t>
            </a:r>
            <a:r>
              <a:rPr lang="en-US" dirty="0" err="1"/>
              <a:t>bolic</a:t>
            </a:r>
            <a:r>
              <a:rPr lang="en-US" dirty="0"/>
              <a:t>  disease  risk,1  improve  cardiovascular  health2 and  mental  well-  being3  and  are  associated  with  healthy  ageing.4  Studies  also  suggest  that  exercise  can reduce the burden of arrhythmias, such as atrial fibrillation  (AF),5  6  which  is  the  most  common  cardiac  arrhythmia  worldwide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Notably, although sustained endurance training is associated with an increased AF burden [11–14], moderate exercise is associated with a reduction in AF risk in prospective epidemiological studies [15]. These data are now supported by a recent randomized controlled trial demonstrating a reduction in AF burden in an overweight population through moderate exercise [16]. The 2016 European Society of Cardiology (ESC) guidelines for the management of AF state that “moderate regular physical activity is recommended to prevent AF, while athletes should be counselled that long-lasting intense sports participation can promote AF” (Class of recommendation 1, Level of evidence A) [17]. Hence, the relationship between exercise and AF is complicated. This review aims to evaluate the current literature, in an attempt to assess at what point does exercise increase the risk of atrial fibrillation and represent too much of a good thing, and whether the negative impact of AF ever outweighs the clear benefits of exercise. Finally, the authors will review treatment options for atrial fibrillation in athletic individuals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err="1">
                <a:latin typeface="Arial" panose="020B0604020202020204" pitchFamily="34" charset="0"/>
                <a:cs typeface="Arial" panose="020B0604020202020204" pitchFamily="34" charset="0"/>
              </a:rPr>
              <a:t>Curr</a:t>
            </a:r>
            <a:r>
              <a:rPr lang="en-IE" sz="1200" dirty="0">
                <a:latin typeface="Arial" panose="020B0604020202020204" pitchFamily="34" charset="0"/>
                <a:cs typeface="Arial" panose="020B0604020202020204" pitchFamily="34" charset="0"/>
              </a:rPr>
              <a:t> Treat Options Cardio Med (2018) 20: 98 DOI 10.1007/s11936-018-0697-9</a:t>
            </a: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Regular exercise is proposed as a powerful tool for the primary and secondary prevention of cardiovascular disease, reducing most of the risk factors that predispose to AF, such as hypertension, diabetes mellitus, coronary artery disease and obesity.</a:t>
            </a:r>
            <a:r>
              <a:rPr lang="en-IE" u="sng" dirty="0">
                <a:hlinkClick r:id="rId9"/>
              </a:rPr>
              <a:t>3</a:t>
            </a:r>
            <a:r>
              <a:rPr lang="en-IE" baseline="30000" dirty="0"/>
              <a:t>,</a:t>
            </a:r>
            <a:r>
              <a:rPr lang="en-IE" u="sng" dirty="0">
                <a:hlinkClick r:id="rId10"/>
              </a:rPr>
              <a:t>4</a:t>
            </a:r>
            <a:r>
              <a:rPr lang="en-IE" dirty="0"/>
              <a:t> However, there is growing evidence that long-term endurance exercise may increase the risk of developing AF, with a reported 2–10 times greater prevalence in athletes and those who are involved in long-term sport participation.</a:t>
            </a:r>
            <a:r>
              <a:rPr lang="en-IE" u="sng" dirty="0">
                <a:hlinkClick r:id="rId11"/>
              </a:rPr>
              <a:t>5</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ABC4573F-6685-CF44-BE6B-5E8A8D04C512}" type="slidenum">
              <a:rPr lang="en-US" smtClean="0"/>
              <a:t>2</a:t>
            </a:fld>
            <a:endParaRPr lang="en-US"/>
          </a:p>
        </p:txBody>
      </p:sp>
    </p:spTree>
    <p:extLst>
      <p:ext uri="{BB962C8B-B14F-4D97-AF65-F5344CB8AC3E}">
        <p14:creationId xmlns:p14="http://schemas.microsoft.com/office/powerpoint/2010/main" val="2769644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dirty="0">
                <a:solidFill>
                  <a:schemeClr val="tx1"/>
                </a:solidFill>
                <a:effectLst/>
                <a:latin typeface="+mn-lt"/>
                <a:ea typeface="+mn-ea"/>
                <a:cs typeface="+mn-cs"/>
              </a:rPr>
              <a:t>The 36th Bethesda Conference[</a:t>
            </a:r>
            <a:r>
              <a:rPr lang="en-IE" sz="1200" kern="1200" dirty="0">
                <a:solidFill>
                  <a:schemeClr val="tx1"/>
                </a:solidFill>
                <a:effectLst/>
                <a:latin typeface="+mn-lt"/>
                <a:ea typeface="+mn-ea"/>
                <a:cs typeface="+mn-cs"/>
                <a:hlinkClick r:id="rId3"/>
              </a:rPr>
              <a:t>69</a:t>
            </a:r>
            <a:r>
              <a:rPr lang="en-IE" sz="1200" kern="1200" dirty="0">
                <a:solidFill>
                  <a:schemeClr val="tx1"/>
                </a:solidFill>
                <a:effectLst/>
                <a:latin typeface="+mn-lt"/>
                <a:ea typeface="+mn-ea"/>
                <a:cs typeface="+mn-cs"/>
              </a:rPr>
              <a:t>] recommended that athletes with asymptomatic AF can safely participate in any competitive sports in the absence of structural heart disease with maintenance of appropriate ventricular rate with no decrease in functional capacity when they were in sinus rhythm.</a:t>
            </a:r>
          </a:p>
          <a:p>
            <a:endParaRPr lang="en-US" dirty="0"/>
          </a:p>
        </p:txBody>
      </p:sp>
      <p:sp>
        <p:nvSpPr>
          <p:cNvPr id="4" name="Slide Number Placeholder 3"/>
          <p:cNvSpPr>
            <a:spLocks noGrp="1"/>
          </p:cNvSpPr>
          <p:nvPr>
            <p:ph type="sldNum" sz="quarter" idx="5"/>
          </p:nvPr>
        </p:nvSpPr>
        <p:spPr/>
        <p:txBody>
          <a:bodyPr/>
          <a:lstStyle/>
          <a:p>
            <a:fld id="{0034731B-5DF7-4774-921D-D5A39DDEFCC0}" type="slidenum">
              <a:rPr lang="ru-RU" smtClean="0"/>
              <a:t>18</a:t>
            </a:fld>
            <a:endParaRPr lang="ru-RU"/>
          </a:p>
        </p:txBody>
      </p:sp>
    </p:spTree>
    <p:extLst>
      <p:ext uri="{BB962C8B-B14F-4D97-AF65-F5344CB8AC3E}">
        <p14:creationId xmlns:p14="http://schemas.microsoft.com/office/powerpoint/2010/main" val="4094868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 our practice, we prefer a rhythm control strategy as athletes are often symptomatic in AF despite adequate rate control. Additionally, rate control is often limited by physiologic resting sinus bradycardia. We prefer a Class IC antiarrhythmic strategy such as flecainide as a 'pill-in-the-pocket' approach. Class IC anti-arrhythmic agents reduce the risk of AF recurrence more so than beta-blockers and have a better safety profile than class IA drugs in non-athletes.</a:t>
            </a:r>
            <a:r>
              <a:rPr lang="en-IE" baseline="30000" dirty="0"/>
              <a:t>27</a:t>
            </a:r>
            <a:r>
              <a:rPr lang="en-IE" dirty="0"/>
              <a:t> Ideally the first dose is taken under direct observation in the hospital in order to mitigate against the risk of adverse events, which occurs in roughly 5%.</a:t>
            </a:r>
            <a:r>
              <a:rPr lang="en-IE" baseline="30000" dirty="0"/>
              <a:t>28</a:t>
            </a:r>
            <a:r>
              <a:rPr lang="en-IE" dirty="0"/>
              <a:t> Although not well explored in athletes, </a:t>
            </a:r>
            <a:r>
              <a:rPr lang="en-IE" dirty="0" err="1"/>
              <a:t>disopyramide</a:t>
            </a:r>
            <a:r>
              <a:rPr lang="en-IE" dirty="0"/>
              <a:t> (Class IA), through its anticholinergic effect, may provide benefit in vagal mediated AF in athletes. However, until further studies demonstrate its benefit in this cohort, we remain cautious in its use due to an association with a small increase in mortality for paroxysmal AF.</a:t>
            </a:r>
            <a:r>
              <a:rPr lang="en-IE" baseline="30000" dirty="0"/>
              <a:t>27</a:t>
            </a:r>
            <a:endParaRPr lang="en-IE" dirty="0"/>
          </a:p>
          <a:p>
            <a:r>
              <a:rPr lang="en-IE" dirty="0"/>
              <a:t>Pulmonary vein isolation by means of radiofrequency catheter ablation is an established treatment for AF in non-athletes and may be a useful option for athletes with recurrent AF refractory to medical treatment or intolerant of medical therapies. In a 3-year follow-up of 94 predominantly male athletes with paroxysmal AF, Koopman et al. showed a similar rate of AF recurrence between athletes and controls.</a:t>
            </a:r>
            <a:r>
              <a:rPr lang="en-IE" baseline="30000" dirty="0"/>
              <a:t>29</a:t>
            </a:r>
            <a:r>
              <a:rPr lang="en-IE" dirty="0"/>
              <a:t> In this study, non-endurance athletes required more ablations than endurance athletes within the three year period.</a:t>
            </a:r>
            <a:r>
              <a:rPr lang="en-IE" baseline="30000" dirty="0"/>
              <a:t>29</a:t>
            </a:r>
            <a:r>
              <a:rPr lang="en-IE" dirty="0"/>
              <a:t> For athletes who undergo an ablation procedure, they can typically return to play after 2-12 weeks.</a:t>
            </a:r>
            <a:r>
              <a:rPr lang="en-IE" baseline="30000" dirty="0"/>
              <a:t>30</a:t>
            </a:r>
            <a:r>
              <a:rPr lang="en-IE" dirty="0"/>
              <a:t> We direct the reader to the following references that provide an overview in support and against catheter ablation for AF in athletes, respectively.</a:t>
            </a:r>
            <a:r>
              <a:rPr lang="en-IE" baseline="30000" dirty="0"/>
              <a:t>31,32</a:t>
            </a:r>
            <a:endParaRPr lang="en-IE"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dirty="0">
                <a:solidFill>
                  <a:schemeClr val="tx1"/>
                </a:solidFill>
                <a:effectLst/>
                <a:latin typeface="+mn-lt"/>
                <a:ea typeface="+mn-ea"/>
                <a:cs typeface="+mn-cs"/>
              </a:rPr>
              <a:t>Antiarrhythmic drugs represent a reasonable choice in some athletes with AF. Flecainide may be used regularly or as a “pill in the pocket” for athletes with vagal-mediated paroxysmal AF in the absence of structural heart disease. Caution is recommended with flecainide because of the risk of </a:t>
            </a:r>
            <a:r>
              <a:rPr lang="en-IE" sz="1200" kern="1200" dirty="0" err="1">
                <a:solidFill>
                  <a:schemeClr val="tx1"/>
                </a:solidFill>
                <a:effectLst/>
                <a:latin typeface="+mn-lt"/>
                <a:ea typeface="+mn-ea"/>
                <a:cs typeface="+mn-cs"/>
              </a:rPr>
              <a:t>proarrhythmia</a:t>
            </a:r>
            <a:r>
              <a:rPr lang="en-IE" sz="1200" kern="1200" dirty="0">
                <a:solidFill>
                  <a:schemeClr val="tx1"/>
                </a:solidFill>
                <a:effectLst/>
                <a:latin typeface="+mn-lt"/>
                <a:ea typeface="+mn-ea"/>
                <a:cs typeface="+mn-cs"/>
              </a:rPr>
              <a:t> due to intense adrenergic hypertonia during professional sports.</a:t>
            </a:r>
          </a:p>
          <a:p>
            <a:endParaRPr lang="en-US" dirty="0"/>
          </a:p>
          <a:p>
            <a:r>
              <a:rPr lang="en-IE" sz="1200" b="0" i="0" kern="1200" dirty="0">
                <a:solidFill>
                  <a:schemeClr val="tx1"/>
                </a:solidFill>
                <a:effectLst/>
                <a:latin typeface="+mn-lt"/>
                <a:ea typeface="+mn-ea"/>
                <a:cs typeface="+mn-cs"/>
              </a:rPr>
              <a:t>The effectiveness of catheter ablation, particularly pulmonary vein isolation, in endurance athletes is partly due to younger age and absence of diseased atria. However, the multifactorial </a:t>
            </a:r>
            <a:r>
              <a:rPr lang="en-IE" sz="1200" b="0" i="0" kern="1200" dirty="0" err="1">
                <a:solidFill>
                  <a:schemeClr val="tx1"/>
                </a:solidFill>
                <a:effectLst/>
                <a:latin typeface="+mn-lt"/>
                <a:ea typeface="+mn-ea"/>
                <a:cs typeface="+mn-cs"/>
              </a:rPr>
              <a:t>etiology</a:t>
            </a:r>
            <a:r>
              <a:rPr lang="en-IE" sz="1200" b="0" i="0" kern="1200" dirty="0">
                <a:solidFill>
                  <a:schemeClr val="tx1"/>
                </a:solidFill>
                <a:effectLst/>
                <a:latin typeface="+mn-lt"/>
                <a:ea typeface="+mn-ea"/>
                <a:cs typeface="+mn-cs"/>
              </a:rPr>
              <a:t> of AF in endurance athletes may be partly responsible for arrhythmia recurrence which may require a repeat procedure. Pulmonary vein isolation should be considered as a first-line therapy in endurance athletes with atrial fibrillation for arrhythmia-free survival, improvement in exercise capacity so that one can resume endurance sports practices. A redo-ablation procedure may be considered with recurrence.</a:t>
            </a:r>
          </a:p>
          <a:p>
            <a:r>
              <a:rPr lang="en-US" dirty="0"/>
              <a:t>https://</a:t>
            </a:r>
            <a:r>
              <a:rPr lang="en-US" dirty="0" err="1"/>
              <a:t>www.ncbi.nlm.nih.gov</a:t>
            </a:r>
            <a:r>
              <a:rPr lang="en-US" dirty="0"/>
              <a:t>/</a:t>
            </a:r>
            <a:r>
              <a:rPr lang="en-US" dirty="0" err="1"/>
              <a:t>pmc</a:t>
            </a:r>
            <a:r>
              <a:rPr lang="en-US" dirty="0"/>
              <a:t>/articles/PMC5135187/#R22</a:t>
            </a:r>
          </a:p>
          <a:p>
            <a:r>
              <a:rPr lang="en-IE" sz="1200" b="0" i="0" kern="1200" dirty="0">
                <a:solidFill>
                  <a:schemeClr val="tx1"/>
                </a:solidFill>
                <a:effectLst/>
                <a:latin typeface="+mn-lt"/>
                <a:ea typeface="+mn-ea"/>
                <a:cs typeface="+mn-cs"/>
              </a:rPr>
              <a:t>Several middle-aged endurance athletes may have brief episodes of atrial arrhythmia which can be triggered both increased resting vagal tone and sympathetic activation during intense physical exertion. The question remains as to whether such athletes can safely continue training. Currently, there are no guidelines on how best to manage such arrhythmias in the aging athlete. Pulmonary vein isolation via catheter ablation may be an effective strategy in these patients.</a:t>
            </a:r>
          </a:p>
          <a:p>
            <a:endParaRPr lang="en-IE" sz="1200" b="0" i="0" kern="1200" dirty="0">
              <a:solidFill>
                <a:schemeClr val="tx1"/>
              </a:solidFill>
              <a:effectLst/>
              <a:latin typeface="+mn-lt"/>
              <a:ea typeface="+mn-ea"/>
              <a:cs typeface="+mn-cs"/>
            </a:endParaRPr>
          </a:p>
          <a:p>
            <a:r>
              <a:rPr lang="en-US" dirty="0"/>
              <a:t>Management</a:t>
            </a:r>
          </a:p>
          <a:p>
            <a:r>
              <a:rPr lang="en-US" dirty="0"/>
              <a:t>Treatment  of  AF  in  athletes  with  either  rate  or  rhythm  control  medications  can  be  challenging.  Identification  of  overtraining  in  athletes is important as reduction or temporary cessation of exercise may  decrease  or  even  prevent  AF  recurrence.    The  initial  approach  should be to recommend reduction of physical activity.  A  study  of  1772  athletes  with  a  mean  follow  up  of  62  months  reported disappearance of AF with detraining.9 Similarly, </a:t>
            </a:r>
            <a:r>
              <a:rPr lang="en-US" dirty="0" err="1"/>
              <a:t>Hoogsteen</a:t>
            </a:r>
            <a:r>
              <a:rPr lang="en-US" dirty="0"/>
              <a:t> et al21 reported that sports abstinence improved symptoms of AF in athletes. Rate  control  agents  such  as  beta-blockers  or  calcium  channel  blockers may decrease performance and should be avoided, if possible, in professional athletes. Antiarrhythmic  drugs  represent  a  reasonable  choice  in  some  athletes  with  AF.  Flecainide  may  be  used  regularly  or  as  a  “pill  in  the  pocket”  for  athletes  with  vagal-mediated  paroxysmal  AF  in  the  absence  of  structural  heart  disease.  Caution  is  recommended  with flecainide because of the risk of </a:t>
            </a:r>
            <a:r>
              <a:rPr lang="en-US" dirty="0" err="1"/>
              <a:t>proarrhythmia</a:t>
            </a:r>
            <a:r>
              <a:rPr lang="en-US" dirty="0"/>
              <a:t> due to intense adrenergic hypertonia during professional sports.    </a:t>
            </a:r>
            <a:r>
              <a:rPr lang="en-US" dirty="0" err="1"/>
              <a:t>Disopyramide</a:t>
            </a:r>
            <a:r>
              <a:rPr lang="en-US" dirty="0"/>
              <a:t>,  a  class  IA  antiarrhythmic  drug,  was  shown  to  be  effective  in  vagal-mediated  and  bradycardia-dependent  AF.  Early  small   studies   with   </a:t>
            </a:r>
            <a:r>
              <a:rPr lang="en-US" dirty="0" err="1"/>
              <a:t>disopyramide</a:t>
            </a:r>
            <a:r>
              <a:rPr lang="en-US" dirty="0"/>
              <a:t>   in   post-cardioversion   patients   reported maintenance of sinus rhythm in 67% patients at 6 months and  54%  at  1  year.67,68  </a:t>
            </a:r>
            <a:r>
              <a:rPr lang="en-US" dirty="0" err="1"/>
              <a:t>Disopyramide</a:t>
            </a:r>
            <a:r>
              <a:rPr lang="en-US" dirty="0"/>
              <a:t>  is  poorly-tolerated  due  to  antimuscarinic properties and </a:t>
            </a:r>
            <a:r>
              <a:rPr lang="en-US" dirty="0" err="1"/>
              <a:t>proarrhtyhmic</a:t>
            </a:r>
            <a:r>
              <a:rPr lang="en-US" dirty="0"/>
              <a:t> </a:t>
            </a:r>
            <a:r>
              <a:rPr lang="en-US" dirty="0" err="1"/>
              <a:t>effects.Amiodarone</a:t>
            </a:r>
            <a:r>
              <a:rPr lang="en-US" dirty="0"/>
              <a:t>  a  class  III  antiarrhythmic  agent,  is  a  potent  rhythm  control  medication.  Caution  is  required  due  to  long-term  toxic  effects. There are no studies on the efficacy of angiotensin converting enzyme  inhibitors,  aldosterone  antagonists  and  statins  in  vagal-mediated AF related to endurance sports.</a:t>
            </a:r>
          </a:p>
          <a:p>
            <a:endParaRPr lang="en-US" dirty="0"/>
          </a:p>
        </p:txBody>
      </p:sp>
      <p:sp>
        <p:nvSpPr>
          <p:cNvPr id="4" name="Slide Number Placeholder 3"/>
          <p:cNvSpPr>
            <a:spLocks noGrp="1"/>
          </p:cNvSpPr>
          <p:nvPr>
            <p:ph type="sldNum" sz="quarter" idx="5"/>
          </p:nvPr>
        </p:nvSpPr>
        <p:spPr/>
        <p:txBody>
          <a:bodyPr/>
          <a:lstStyle/>
          <a:p>
            <a:fld id="{0034731B-5DF7-4774-921D-D5A39DDEFCC0}" type="slidenum">
              <a:rPr lang="ru-RU" smtClean="0"/>
              <a:t>19</a:t>
            </a:fld>
            <a:endParaRPr lang="ru-RU"/>
          </a:p>
        </p:txBody>
      </p:sp>
    </p:spTree>
    <p:extLst>
      <p:ext uri="{BB962C8B-B14F-4D97-AF65-F5344CB8AC3E}">
        <p14:creationId xmlns:p14="http://schemas.microsoft.com/office/powerpoint/2010/main" val="855095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1427 patients at Mayo Clinic sites underwent  catheter  ablation  procedures  during  the study period, 174 were identified as potential high-endurance athletes.  </a:t>
            </a:r>
          </a:p>
          <a:p>
            <a:r>
              <a:rPr lang="en-US" dirty="0"/>
              <a:t>We retrospectively identified endurance athletes who underwent catheter ablation at our institution (2004–2018). </a:t>
            </a:r>
          </a:p>
          <a:p>
            <a:r>
              <a:rPr lang="en-US" dirty="0"/>
              <a:t>Primary endpoints were freedom from atrial </a:t>
            </a:r>
            <a:r>
              <a:rPr lang="en-US" dirty="0" err="1"/>
              <a:t>ar-rhythmias</a:t>
            </a:r>
            <a:r>
              <a:rPr lang="en-US" dirty="0"/>
              <a:t> at 12, 24, and 36 months after the procedure. Secondary endpoints were defined as qualitative improvement in symptoms allowing athletes to return to their previous level of activity. Athletes were compared with a control group of nonathletes in a 3-    to-  1 matched analysis by age and </a:t>
            </a:r>
            <a:r>
              <a:rPr lang="en-US" dirty="0" err="1"/>
              <a:t>sex.Results</a:t>
            </a:r>
            <a:r>
              <a:rPr lang="en-US" dirty="0"/>
              <a:t>: A total of 39 endurance athletes who underwent catheter ablation were identified  during  the  study  period.  At  12  months,  there  was  no  difference  in  treat-</a:t>
            </a:r>
            <a:r>
              <a:rPr lang="en-US" dirty="0" err="1"/>
              <a:t>ment</a:t>
            </a:r>
            <a:r>
              <a:rPr lang="en-US" dirty="0"/>
              <a:t> outcomes for athletes versus nonathletes (relative risk [RR], 1.06; 95% CI, 0.92– 1.22; p=  .40). Freedom from atrial arrhythmias was 35% less likely in athletes than nonathletes at 24 months (RR, 0.65; 95% CI, 0.50–0.83; p&lt; .001) and 42% less likely at 36  months (RR, 0.58; 95% CI, 0.41–0.79; p&lt; .001). Overall, 77% of the athletes were able to return to their previous level of activity following catheter </a:t>
            </a:r>
            <a:r>
              <a:rPr lang="en-US" dirty="0" err="1"/>
              <a:t>ablation.Conclusion</a:t>
            </a:r>
            <a:r>
              <a:rPr lang="en-US" dirty="0"/>
              <a:t>: Endurance athletes with atrial fibrillation appear to have higher rates of atrial  arrhythmia  recurrence  than  nonathletes  after  catheter  ablation,  with  higher  rates of atypical flutter. The majority of athletes were able to return to their previous level of activity after ablation</a:t>
            </a:r>
          </a:p>
        </p:txBody>
      </p:sp>
      <p:sp>
        <p:nvSpPr>
          <p:cNvPr id="4" name="Slide Number Placeholder 3"/>
          <p:cNvSpPr>
            <a:spLocks noGrp="1"/>
          </p:cNvSpPr>
          <p:nvPr>
            <p:ph type="sldNum" sz="quarter" idx="5"/>
          </p:nvPr>
        </p:nvSpPr>
        <p:spPr/>
        <p:txBody>
          <a:bodyPr/>
          <a:lstStyle/>
          <a:p>
            <a:fld id="{0034731B-5DF7-4774-921D-D5A39DDEFCC0}" type="slidenum">
              <a:rPr lang="ru-RU" smtClean="0"/>
              <a:t>20</a:t>
            </a:fld>
            <a:endParaRPr lang="ru-RU"/>
          </a:p>
        </p:txBody>
      </p:sp>
    </p:spTree>
    <p:extLst>
      <p:ext uri="{BB962C8B-B14F-4D97-AF65-F5344CB8AC3E}">
        <p14:creationId xmlns:p14="http://schemas.microsoft.com/office/powerpoint/2010/main" val="2699375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solidFill>
                  <a:srgbClr val="FF0000"/>
                </a:solidFill>
              </a:rPr>
              <a:t>Several middle-aged endurance athletes may have brief episodes of atrial arrhythmia which can be triggered both increased resting vagal tone and sympathetic activation during intense physical exertion. The question remains as to whether such athletes can safely continue training. Currently, there are no guidelines on how best to manage such arrhythmias in the aging athlete. Pulmonary vein isolation via catheter ablation may be an effective strategy in these patients.</a:t>
            </a:r>
          </a:p>
          <a:p>
            <a:endParaRPr lang="en-IE" sz="1200" b="0" i="1" kern="1200" dirty="0">
              <a:solidFill>
                <a:schemeClr val="tx1"/>
              </a:solidFill>
              <a:effectLst/>
              <a:latin typeface="+mn-lt"/>
              <a:ea typeface="+mn-ea"/>
              <a:cs typeface="+mn-cs"/>
            </a:endParaRPr>
          </a:p>
          <a:p>
            <a:endParaRPr lang="en-IE" sz="1200" b="0" i="1" kern="1200" dirty="0">
              <a:solidFill>
                <a:schemeClr val="tx1"/>
              </a:solidFill>
              <a:effectLst/>
              <a:latin typeface="+mn-lt"/>
              <a:ea typeface="+mn-ea"/>
              <a:cs typeface="+mn-cs"/>
            </a:endParaRPr>
          </a:p>
          <a:p>
            <a:r>
              <a:rPr lang="en-IE" sz="1200" b="0" i="1" kern="1200" dirty="0">
                <a:solidFill>
                  <a:schemeClr val="tx1"/>
                </a:solidFill>
                <a:effectLst/>
                <a:latin typeface="+mn-lt"/>
                <a:ea typeface="+mn-ea"/>
                <a:cs typeface="+mn-cs"/>
              </a:rPr>
              <a:t>Thromboembolic Risk</a:t>
            </a:r>
            <a:endParaRPr lang="en-IE" sz="1200" b="0" i="0" kern="1200" dirty="0">
              <a:solidFill>
                <a:schemeClr val="tx1"/>
              </a:solidFill>
              <a:effectLst/>
              <a:latin typeface="+mn-lt"/>
              <a:ea typeface="+mn-ea"/>
              <a:cs typeface="+mn-cs"/>
            </a:endParaRPr>
          </a:p>
          <a:p>
            <a:r>
              <a:rPr lang="en-IE" sz="1200" b="0" i="0" kern="1200" dirty="0">
                <a:solidFill>
                  <a:schemeClr val="tx1"/>
                </a:solidFill>
                <a:effectLst/>
                <a:latin typeface="+mn-lt"/>
                <a:ea typeface="+mn-ea"/>
                <a:cs typeface="+mn-cs"/>
              </a:rPr>
              <a:t>Similar to non-athletes, thromboembolic risk is paramount in the management of AF in athletes, regardless of whether a rate- or rhythm control strategy is preferred. The CHA2DS2-VASc risk stratification scheme reliably identifies 'lone' AF patients who are at truly low risk of thromboembolic events.</a:t>
            </a:r>
            <a:r>
              <a:rPr lang="en-IE" sz="1200" b="0" i="0" kern="1200" baseline="30000" dirty="0">
                <a:solidFill>
                  <a:schemeClr val="tx1"/>
                </a:solidFill>
                <a:effectLst/>
                <a:latin typeface="+mn-lt"/>
                <a:ea typeface="+mn-ea"/>
                <a:cs typeface="+mn-cs"/>
              </a:rPr>
              <a:t>33</a:t>
            </a:r>
            <a:r>
              <a:rPr lang="en-IE" sz="1200" b="0" i="0" kern="1200" dirty="0">
                <a:solidFill>
                  <a:schemeClr val="tx1"/>
                </a:solidFill>
                <a:effectLst/>
                <a:latin typeface="+mn-lt"/>
                <a:ea typeface="+mn-ea"/>
                <a:cs typeface="+mn-cs"/>
              </a:rPr>
              <a:t> Therefore, athletes who score zero can be adequately reassured without necessitating anti-coagulation. In those that warrant anticoagulation, it is important to weight the benefit of anticoagulation against the bleeding risk related to training. When conventional risk factors are present in athletes who continue to train, an attempt should be made to reverse or modify these rather than view them as an indefinite reason for anticoagulation. Although not well documented in athletes, left atrial appendage occlusion may be useful in those unable to take anticoagulation therapy.</a:t>
            </a:r>
          </a:p>
          <a:p>
            <a:br>
              <a:rPr lang="en-IE" dirty="0"/>
            </a:br>
            <a:r>
              <a:rPr lang="en-IE" sz="1200" b="0" i="0" kern="1200" dirty="0">
                <a:solidFill>
                  <a:schemeClr val="tx1"/>
                </a:solidFill>
                <a:effectLst/>
                <a:latin typeface="+mn-lt"/>
                <a:ea typeface="+mn-ea"/>
                <a:cs typeface="+mn-cs"/>
              </a:rPr>
              <a:t>In low risk athletes such as those with a CHA2DS2-VASc score of 0-1, no antithrombotic therapy is recommended. For CHA2DS2-VASc scores of ≥2, oral anticoagulation is recommended with warfarin or one of the novel oral anticoagulants. There are no data regarding the safety of novel oral anticoagulants in athletes with AF. Any form of oral anticoagulation can be a challenge due to increased risk of bleeding with sports activates.</a:t>
            </a:r>
            <a:endParaRPr lang="en-US" dirty="0"/>
          </a:p>
        </p:txBody>
      </p:sp>
      <p:sp>
        <p:nvSpPr>
          <p:cNvPr id="4" name="Slide Number Placeholder 3"/>
          <p:cNvSpPr>
            <a:spLocks noGrp="1"/>
          </p:cNvSpPr>
          <p:nvPr>
            <p:ph type="sldNum" sz="quarter" idx="5"/>
          </p:nvPr>
        </p:nvSpPr>
        <p:spPr/>
        <p:txBody>
          <a:bodyPr/>
          <a:lstStyle/>
          <a:p>
            <a:fld id="{0034731B-5DF7-4774-921D-D5A39DDEFCC0}" type="slidenum">
              <a:rPr lang="ru-RU" smtClean="0"/>
              <a:t>21</a:t>
            </a:fld>
            <a:endParaRPr lang="ru-RU"/>
          </a:p>
        </p:txBody>
      </p:sp>
    </p:spTree>
    <p:extLst>
      <p:ext uri="{BB962C8B-B14F-4D97-AF65-F5344CB8AC3E}">
        <p14:creationId xmlns:p14="http://schemas.microsoft.com/office/powerpoint/2010/main" val="707194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a:solidFill>
                  <a:schemeClr val="tx1"/>
                </a:solidFill>
                <a:effectLst/>
                <a:latin typeface="+mn-lt"/>
                <a:ea typeface="+mn-ea"/>
                <a:cs typeface="+mn-cs"/>
              </a:rPr>
              <a:t>Atrial Fibrillation </a:t>
            </a:r>
            <a:endParaRPr lang="en-IE" dirty="0"/>
          </a:p>
          <a:p>
            <a:r>
              <a:rPr lang="en-IE" sz="1200" kern="1200" dirty="0">
                <a:solidFill>
                  <a:schemeClr val="tx1"/>
                </a:solidFill>
                <a:effectLst/>
                <a:latin typeface="+mn-lt"/>
                <a:ea typeface="+mn-ea"/>
                <a:cs typeface="+mn-cs"/>
              </a:rPr>
              <a:t>There are some data suggesting that athletes are at increased risk of AF, and in particular vagally mediated AF (8,9,11). Athletes may be particularly prone to AF because of the high vagal tone associated with extreme fitness, as well as cardiac </a:t>
            </a:r>
            <a:r>
              <a:rPr lang="en-IE" sz="1200" kern="1200" dirty="0" err="1">
                <a:solidFill>
                  <a:schemeClr val="tx1"/>
                </a:solidFill>
                <a:effectLst/>
                <a:latin typeface="+mn-lt"/>
                <a:ea typeface="+mn-ea"/>
                <a:cs typeface="+mn-cs"/>
              </a:rPr>
              <a:t>remodeling</a:t>
            </a:r>
            <a:r>
              <a:rPr lang="en-IE" sz="1200" kern="1200" dirty="0">
                <a:solidFill>
                  <a:schemeClr val="tx1"/>
                </a:solidFill>
                <a:effectLst/>
                <a:latin typeface="+mn-lt"/>
                <a:ea typeface="+mn-ea"/>
                <a:cs typeface="+mn-cs"/>
              </a:rPr>
              <a:t>, which includes changes in chamber size and pressure. Other causes, including fibrosis, inflammation, and sympathetic discharge, can also play a role. All athletes with AF should undergo a workup that includes thyroid function tests, ECGs, echocardiograms, and queries for drug use, including performance-enhancing agents and illicit drugs. Athletes with AF should be evaluated for hypertension and coronary artery disease. Further testing is warranted in some cases, including cardiac magnetic resonance imaging and stress </a:t>
            </a:r>
            <a:endParaRPr lang="en-IE" dirty="0"/>
          </a:p>
          <a:p>
            <a:r>
              <a:rPr lang="en-IE" sz="1200" kern="1200" dirty="0">
                <a:solidFill>
                  <a:schemeClr val="tx1"/>
                </a:solidFill>
                <a:effectLst/>
                <a:latin typeface="+mn-lt"/>
                <a:ea typeface="+mn-ea"/>
                <a:cs typeface="+mn-cs"/>
              </a:rPr>
              <a:t>Zipes et al. 5 Competitive Athletes: Arrhythmias and Conduction Defects </a:t>
            </a:r>
            <a:endParaRPr lang="en-IE" dirty="0"/>
          </a:p>
          <a:p>
            <a:r>
              <a:rPr lang="en-IE" sz="1200" kern="1200" dirty="0">
                <a:solidFill>
                  <a:schemeClr val="tx1"/>
                </a:solidFill>
                <a:effectLst/>
                <a:latin typeface="+mn-lt"/>
                <a:ea typeface="+mn-ea"/>
                <a:cs typeface="+mn-cs"/>
              </a:rPr>
              <a:t>testing. Patients with underlying cardiac disease such as dilated cardiomyopathies, hypertrophic cardiomyopathy, </a:t>
            </a:r>
            <a:r>
              <a:rPr lang="en-IE" sz="1200" kern="1200" dirty="0" err="1">
                <a:solidFill>
                  <a:schemeClr val="tx1"/>
                </a:solidFill>
                <a:effectLst/>
                <a:latin typeface="+mn-lt"/>
                <a:ea typeface="+mn-ea"/>
                <a:cs typeface="+mn-cs"/>
              </a:rPr>
              <a:t>Brugada</a:t>
            </a:r>
            <a:r>
              <a:rPr lang="en-IE" sz="1200" kern="1200" dirty="0">
                <a:solidFill>
                  <a:schemeClr val="tx1"/>
                </a:solidFill>
                <a:effectLst/>
                <a:latin typeface="+mn-lt"/>
                <a:ea typeface="+mn-ea"/>
                <a:cs typeface="+mn-cs"/>
              </a:rPr>
              <a:t> syndrome, and catecholaminergic ventricular tachycardia (VT) have an increased risk of AF. AF in a child or adolescent athlete is uncommon and should suggest a familial inheritance or the presence of an accessory pathway. </a:t>
            </a:r>
            <a:endParaRPr lang="en-IE" dirty="0"/>
          </a:p>
          <a:p>
            <a:r>
              <a:rPr lang="en-IE" sz="1200" kern="1200" dirty="0">
                <a:solidFill>
                  <a:schemeClr val="tx1"/>
                </a:solidFill>
                <a:effectLst/>
                <a:latin typeface="+mn-lt"/>
                <a:ea typeface="+mn-ea"/>
                <a:cs typeface="+mn-cs"/>
              </a:rPr>
              <a:t>The management options for AF in athletes include rate control or rhythm control. Rate control, although an op- </a:t>
            </a:r>
            <a:r>
              <a:rPr lang="en-IE" sz="1200" kern="1200" dirty="0" err="1">
                <a:solidFill>
                  <a:schemeClr val="tx1"/>
                </a:solidFill>
                <a:effectLst/>
                <a:latin typeface="+mn-lt"/>
                <a:ea typeface="+mn-ea"/>
                <a:cs typeface="+mn-cs"/>
              </a:rPr>
              <a:t>tion</a:t>
            </a:r>
            <a:r>
              <a:rPr lang="en-IE" sz="1200" kern="1200" dirty="0">
                <a:solidFill>
                  <a:schemeClr val="tx1"/>
                </a:solidFill>
                <a:effectLst/>
                <a:latin typeface="+mn-lt"/>
                <a:ea typeface="+mn-ea"/>
                <a:cs typeface="+mn-cs"/>
              </a:rPr>
              <a:t>, may not be ideal for competitive athletes because of the focus on performance and difficulty ensuring adequate rate control during an athletic performance. A rhythm control strategy is thus the preferred method of treatment in athletes. Rhythm control can be achieved with </a:t>
            </a:r>
            <a:r>
              <a:rPr lang="en-IE" sz="1200" kern="1200" dirty="0" err="1">
                <a:solidFill>
                  <a:schemeClr val="tx1"/>
                </a:solidFill>
                <a:effectLst/>
                <a:latin typeface="+mn-lt"/>
                <a:ea typeface="+mn-ea"/>
                <a:cs typeface="+mn-cs"/>
              </a:rPr>
              <a:t>antiar</a:t>
            </a:r>
            <a:r>
              <a:rPr lang="en-IE" sz="1200" kern="1200" dirty="0">
                <a:solidFill>
                  <a:schemeClr val="tx1"/>
                </a:solidFill>
                <a:effectLst/>
                <a:latin typeface="+mn-lt"/>
                <a:ea typeface="+mn-ea"/>
                <a:cs typeface="+mn-cs"/>
              </a:rPr>
              <a:t>- rhythmic agents or ablation procedures. Increasingly, ablation has shown a sustained benefit, particularly in those with paroxysmal AF in the presence of a normal heart, which would likely be most athletes with AF (12); however, longer-term observations are necessary to determine benefits over many years. Antiarrhythmic drug therapy has efficacy and side effect concerns, including proarrhythmic risk. In some cases, withdrawal from com- </a:t>
            </a:r>
            <a:r>
              <a:rPr lang="en-IE" sz="1200" kern="1200" dirty="0" err="1">
                <a:solidFill>
                  <a:schemeClr val="tx1"/>
                </a:solidFill>
                <a:effectLst/>
                <a:latin typeface="+mn-lt"/>
                <a:ea typeface="+mn-ea"/>
                <a:cs typeface="+mn-cs"/>
              </a:rPr>
              <a:t>petitive</a:t>
            </a:r>
            <a:r>
              <a:rPr lang="en-IE" sz="1200" kern="1200" dirty="0">
                <a:solidFill>
                  <a:schemeClr val="tx1"/>
                </a:solidFill>
                <a:effectLst/>
                <a:latin typeface="+mn-lt"/>
                <a:ea typeface="+mn-ea"/>
                <a:cs typeface="+mn-cs"/>
              </a:rPr>
              <a:t> sports or attempts at deconditioning might be chosen. Conversely, some athletes may choose to avoid any therapy and still participate because they tolerate short episodes of AF during competition. </a:t>
            </a:r>
            <a:endParaRPr lang="en-IE" dirty="0"/>
          </a:p>
          <a:p>
            <a:r>
              <a:rPr lang="en-IE" sz="1200" kern="1200" dirty="0">
                <a:solidFill>
                  <a:schemeClr val="tx1"/>
                </a:solidFill>
                <a:effectLst/>
                <a:latin typeface="+mn-lt"/>
                <a:ea typeface="+mn-ea"/>
                <a:cs typeface="+mn-cs"/>
              </a:rPr>
              <a:t>The other component of management is anticoagulation. Most athletes will have a low risk of systemic </a:t>
            </a:r>
            <a:r>
              <a:rPr lang="en-IE" sz="1200" kern="1200" dirty="0" err="1">
                <a:solidFill>
                  <a:schemeClr val="tx1"/>
                </a:solidFill>
                <a:effectLst/>
                <a:latin typeface="+mn-lt"/>
                <a:ea typeface="+mn-ea"/>
                <a:cs typeface="+mn-cs"/>
              </a:rPr>
              <a:t>thromboem</a:t>
            </a:r>
            <a:r>
              <a:rPr lang="en-IE" sz="1200" kern="1200" dirty="0">
                <a:solidFill>
                  <a:schemeClr val="tx1"/>
                </a:solidFill>
                <a:effectLst/>
                <a:latin typeface="+mn-lt"/>
                <a:ea typeface="+mn-ea"/>
                <a:cs typeface="+mn-cs"/>
              </a:rPr>
              <a:t>- </a:t>
            </a:r>
            <a:r>
              <a:rPr lang="en-IE" sz="1200" kern="1200" dirty="0" err="1">
                <a:solidFill>
                  <a:schemeClr val="tx1"/>
                </a:solidFill>
                <a:effectLst/>
                <a:latin typeface="+mn-lt"/>
                <a:ea typeface="+mn-ea"/>
                <a:cs typeface="+mn-cs"/>
              </a:rPr>
              <a:t>boli</a:t>
            </a:r>
            <a:r>
              <a:rPr lang="en-IE" sz="1200" kern="1200" dirty="0">
                <a:solidFill>
                  <a:schemeClr val="tx1"/>
                </a:solidFill>
                <a:effectLst/>
                <a:latin typeface="+mn-lt"/>
                <a:ea typeface="+mn-ea"/>
                <a:cs typeface="+mn-cs"/>
              </a:rPr>
              <a:t> as manifested by a low CHADS2 score or a CHA2DS2- VASC score of zero, and anticoagulation will rarely be necessary. If anticoagulation is used, athletes should be restricted from participation in high-impact contact sports because of the bleeding risk. </a:t>
            </a:r>
            <a:endParaRPr lang="en-IE" dirty="0"/>
          </a:p>
          <a:p>
            <a:endParaRPr lang="en-US" dirty="0"/>
          </a:p>
        </p:txBody>
      </p:sp>
      <p:sp>
        <p:nvSpPr>
          <p:cNvPr id="4" name="Slide Number Placeholder 3"/>
          <p:cNvSpPr>
            <a:spLocks noGrp="1"/>
          </p:cNvSpPr>
          <p:nvPr>
            <p:ph type="sldNum" sz="quarter" idx="5"/>
          </p:nvPr>
        </p:nvSpPr>
        <p:spPr/>
        <p:txBody>
          <a:bodyPr/>
          <a:lstStyle/>
          <a:p>
            <a:fld id="{0034731B-5DF7-4774-921D-D5A39DDEFCC0}" type="slidenum">
              <a:rPr lang="ru-RU" smtClean="0"/>
              <a:t>23</a:t>
            </a:fld>
            <a:endParaRPr lang="ru-RU"/>
          </a:p>
        </p:txBody>
      </p:sp>
    </p:spTree>
    <p:extLst>
      <p:ext uri="{BB962C8B-B14F-4D97-AF65-F5344CB8AC3E}">
        <p14:creationId xmlns:p14="http://schemas.microsoft.com/office/powerpoint/2010/main" val="2812890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IE" sz="1200" b="0" i="0" kern="1200" dirty="0">
                <a:solidFill>
                  <a:schemeClr val="tx1"/>
                </a:solidFill>
                <a:effectLst/>
                <a:latin typeface="+mn-lt"/>
                <a:ea typeface="+mn-ea"/>
                <a:cs typeface="+mn-cs"/>
              </a:rPr>
              <a:t>Definitions</a:t>
            </a:r>
          </a:p>
          <a:p>
            <a:r>
              <a:rPr lang="en-IE" sz="1200" b="0" i="0" kern="1200" dirty="0">
                <a:solidFill>
                  <a:schemeClr val="tx1"/>
                </a:solidFill>
                <a:effectLst/>
                <a:latin typeface="+mn-lt"/>
                <a:ea typeface="+mn-ea"/>
                <a:cs typeface="+mn-cs"/>
              </a:rPr>
              <a:t>It is important to understand the terms used to describe AF since study results and treatment recommendations are related often to a specific type of AF. The American College of Cardiology (ACC), American Heart Association (AHA), and the European Society of Cardiology (ESC) recommend in their guidelines the following classification system: first diagnosed AF, paroxysmal AF, persistent AF, long-standing persistent AF, and permanent AF (</a:t>
            </a:r>
            <a:r>
              <a:rPr lang="en-IE" sz="1200" b="0" i="0" u="none" strike="noStrike" kern="1200" baseline="30000" dirty="0">
                <a:solidFill>
                  <a:schemeClr val="tx1"/>
                </a:solidFill>
                <a:effectLst/>
                <a:latin typeface="+mn-lt"/>
                <a:ea typeface="+mn-ea"/>
                <a:cs typeface="+mn-cs"/>
              </a:rPr>
              <a:t>5</a:t>
            </a:r>
            <a:r>
              <a:rPr lang="en-IE" sz="1200" b="0" i="0" kern="1200" dirty="0">
                <a:solidFill>
                  <a:schemeClr val="tx1"/>
                </a:solidFill>
                <a:effectLst/>
                <a:latin typeface="+mn-lt"/>
                <a:ea typeface="+mn-ea"/>
                <a:cs typeface="+mn-cs"/>
              </a:rPr>
              <a:t>). Every patient who presents with AF for the first time is considered a patient with first diagnosed AF. Paroxysmal AF is self-terminating, usually within 48 h, but up to 7 d. Persistent AF is when the episode lasts longer than 7 d or requires termination by cardioversion with drugs or direct current. When AF has lasted for more than 1 year, it is considered long-standing persistent AF. Permanent AF is said to exist when the patient and physician accept the presence of the arrhythmia and rhythm control interventions are no longer pursued (</a:t>
            </a:r>
            <a:r>
              <a:rPr lang="en-IE" sz="1200" b="0" i="0" u="none" strike="noStrike" kern="1200" baseline="30000" dirty="0">
                <a:solidFill>
                  <a:schemeClr val="tx1"/>
                </a:solidFill>
                <a:effectLst/>
                <a:latin typeface="+mn-lt"/>
                <a:ea typeface="+mn-ea"/>
                <a:cs typeface="+mn-cs"/>
              </a:rPr>
              <a:t>5,11</a:t>
            </a:r>
            <a:r>
              <a:rPr lang="en-IE" sz="1200" b="0" i="0" kern="1200" dirty="0">
                <a:solidFill>
                  <a:schemeClr val="tx1"/>
                </a:solidFill>
                <a:effectLst/>
                <a:latin typeface="+mn-lt"/>
                <a:ea typeface="+mn-ea"/>
                <a:cs typeface="+mn-cs"/>
              </a:rPr>
              <a:t>). Additional terms that are often seen are lone-AF, nonvalvular AF, and secondary AF. When there is an absence of clinical or echocardiographic findings of other cardiovascular disease (including hypertension), related pulmonary disease, or cardiac abnormalities and age is less than 60 years, it is considered lone AF. Absence of rheumatic mitral valve disease, a prosthetic valve, or mitral valve repair is considered nonvalvular AF. Secondary AF occurs in the setting of a primary condition that may be the cause of the AF such as an acute myocardial infarction or hyperthyroidism.</a:t>
            </a:r>
          </a:p>
          <a:p>
            <a:endParaRPr lang="ru-RU" dirty="0"/>
          </a:p>
        </p:txBody>
      </p:sp>
      <p:sp>
        <p:nvSpPr>
          <p:cNvPr id="4" name="Номер слайда 3"/>
          <p:cNvSpPr>
            <a:spLocks noGrp="1"/>
          </p:cNvSpPr>
          <p:nvPr>
            <p:ph type="sldNum" sz="quarter" idx="10"/>
          </p:nvPr>
        </p:nvSpPr>
        <p:spPr/>
        <p:txBody>
          <a:bodyPr/>
          <a:lstStyle/>
          <a:p>
            <a:fld id="{0034731B-5DF7-4774-921D-D5A39DDEFCC0}" type="slidenum">
              <a:rPr lang="ru-RU" smtClean="0"/>
              <a:t>25</a:t>
            </a:fld>
            <a:endParaRPr lang="ru-RU"/>
          </a:p>
        </p:txBody>
      </p:sp>
    </p:spTree>
    <p:extLst>
      <p:ext uri="{BB962C8B-B14F-4D97-AF65-F5344CB8AC3E}">
        <p14:creationId xmlns:p14="http://schemas.microsoft.com/office/powerpoint/2010/main" val="3465676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 of Sport and Atrial </a:t>
            </a:r>
            <a:r>
              <a:rPr lang="en-US" dirty="0" err="1"/>
              <a:t>FibrillationStudies</a:t>
            </a:r>
            <a:r>
              <a:rPr lang="en-US" dirty="0"/>
              <a:t> have demonstrated that athletes who engage in endurance sports  such  as  runners,  cyclists  and  skiers  are  more  prone  to  AF  than other athletes.15-18,22,23,32 </a:t>
            </a:r>
          </a:p>
          <a:p>
            <a:r>
              <a:rPr lang="en-US" dirty="0"/>
              <a:t>The exact mechanism involved remains unclear as other athletes who participate in boxing, wrestling, weight-lifting also practice strenuous sport practices, but AF does not appear to  be  as  prevalent  in  those  groups.  The  question  remains  –  is  this  related to the type of sport? Unfortunately, little information exists relating to AF risk and sport specificity. Further research is warranted in this area</a:t>
            </a:r>
          </a:p>
          <a:p>
            <a:endParaRPr lang="en-US" dirty="0"/>
          </a:p>
        </p:txBody>
      </p:sp>
      <p:sp>
        <p:nvSpPr>
          <p:cNvPr id="4" name="Slide Number Placeholder 3"/>
          <p:cNvSpPr>
            <a:spLocks noGrp="1"/>
          </p:cNvSpPr>
          <p:nvPr>
            <p:ph type="sldNum" sz="quarter" idx="5"/>
          </p:nvPr>
        </p:nvSpPr>
        <p:spPr/>
        <p:txBody>
          <a:bodyPr/>
          <a:lstStyle/>
          <a:p>
            <a:fld id="{0034731B-5DF7-4774-921D-D5A39DDEFCC0}" type="slidenum">
              <a:rPr lang="ru-RU" smtClean="0"/>
              <a:t>4</a:t>
            </a:fld>
            <a:endParaRPr lang="ru-RU"/>
          </a:p>
        </p:txBody>
      </p:sp>
    </p:spTree>
    <p:extLst>
      <p:ext uri="{BB962C8B-B14F-4D97-AF65-F5344CB8AC3E}">
        <p14:creationId xmlns:p14="http://schemas.microsoft.com/office/powerpoint/2010/main" val="5658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Endurance athletes were defined as </a:t>
            </a:r>
            <a:r>
              <a:rPr lang="en-US" dirty="0" err="1"/>
              <a:t>partici-pating</a:t>
            </a:r>
            <a:r>
              <a:rPr lang="en-US" dirty="0"/>
              <a:t> in competitive athletics for at least 1500 lifetime hours in sports at the IB or IIA Bethesda classification or higher. </a:t>
            </a:r>
          </a:p>
        </p:txBody>
      </p:sp>
      <p:sp>
        <p:nvSpPr>
          <p:cNvPr id="4" name="Slide Number Placeholder 3"/>
          <p:cNvSpPr>
            <a:spLocks noGrp="1"/>
          </p:cNvSpPr>
          <p:nvPr>
            <p:ph type="sldNum" sz="quarter" idx="5"/>
          </p:nvPr>
        </p:nvSpPr>
        <p:spPr/>
        <p:txBody>
          <a:bodyPr/>
          <a:lstStyle/>
          <a:p>
            <a:fld id="{0034731B-5DF7-4774-921D-D5A39DDEFCC0}" type="slidenum">
              <a:rPr lang="ru-RU" smtClean="0"/>
              <a:t>5</a:t>
            </a:fld>
            <a:endParaRPr lang="ru-RU"/>
          </a:p>
        </p:txBody>
      </p:sp>
    </p:spTree>
    <p:extLst>
      <p:ext uri="{BB962C8B-B14F-4D97-AF65-F5344CB8AC3E}">
        <p14:creationId xmlns:p14="http://schemas.microsoft.com/office/powerpoint/2010/main" val="1770686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Atrial fibrillation (AF) is the most common arrhythmia in the athletic community and is more frequently observed in middle-aged than in young athletes. </a:t>
            </a:r>
            <a:endParaRPr lang="en-US" dirty="0"/>
          </a:p>
          <a:p>
            <a:endParaRPr lang="en-IE" sz="1200" b="0" i="0" kern="1200" dirty="0">
              <a:solidFill>
                <a:schemeClr val="tx1"/>
              </a:solidFill>
              <a:effectLst/>
              <a:latin typeface="+mn-lt"/>
              <a:ea typeface="+mn-ea"/>
              <a:cs typeface="+mn-cs"/>
            </a:endParaRPr>
          </a:p>
          <a:p>
            <a:r>
              <a:rPr lang="en-IE" sz="1200" b="0" i="0" kern="1200" dirty="0">
                <a:solidFill>
                  <a:schemeClr val="tx1"/>
                </a:solidFill>
                <a:effectLst/>
                <a:latin typeface="+mn-lt"/>
                <a:ea typeface="+mn-ea"/>
                <a:cs typeface="+mn-cs"/>
              </a:rPr>
              <a:t>summary, previous studies indicate a higher incidence of AF among athletes and former competitive athletes compared with the general population. However, this occurs predominately in middle-aged athletes engaged in sport activities over a long time period, which supports the concept that years of endurance training may be necessary before the development of AF. The lack of prospective studies where the exercise dose was accurately measured and the athletes were followed over many years does not allow at present the establishment of a threshold of lifetime hours of sport practice for AF development</a:t>
            </a:r>
            <a:endParaRPr lang="en-US" dirty="0"/>
          </a:p>
        </p:txBody>
      </p:sp>
      <p:sp>
        <p:nvSpPr>
          <p:cNvPr id="4" name="Slide Number Placeholder 3"/>
          <p:cNvSpPr>
            <a:spLocks noGrp="1"/>
          </p:cNvSpPr>
          <p:nvPr>
            <p:ph type="sldNum" sz="quarter" idx="5"/>
          </p:nvPr>
        </p:nvSpPr>
        <p:spPr/>
        <p:txBody>
          <a:bodyPr/>
          <a:lstStyle/>
          <a:p>
            <a:fld id="{ABC4573F-6685-CF44-BE6B-5E8A8D04C512}" type="slidenum">
              <a:rPr lang="en-US" smtClean="0"/>
              <a:t>6</a:t>
            </a:fld>
            <a:endParaRPr lang="en-US"/>
          </a:p>
        </p:txBody>
      </p:sp>
    </p:spTree>
    <p:extLst>
      <p:ext uri="{BB962C8B-B14F-4D97-AF65-F5344CB8AC3E}">
        <p14:creationId xmlns:p14="http://schemas.microsoft.com/office/powerpoint/2010/main" val="1343534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0" i="0" kern="1200" dirty="0">
                <a:solidFill>
                  <a:schemeClr val="tx1"/>
                </a:solidFill>
                <a:effectLst/>
                <a:latin typeface="+mn-lt"/>
                <a:ea typeface="+mn-ea"/>
                <a:cs typeface="+mn-cs"/>
              </a:rPr>
              <a:t>The effects of exercise on the onset and progression of AF is complex. Triggers of AF in athletes may include atrial ectopy and sports supplements. Substrates for AF in athletes include atrial </a:t>
            </a:r>
            <a:r>
              <a:rPr lang="en-IE" sz="1200" b="0" i="0" kern="1200" dirty="0" err="1">
                <a:solidFill>
                  <a:schemeClr val="tx1"/>
                </a:solidFill>
                <a:effectLst/>
                <a:latin typeface="+mn-lt"/>
                <a:ea typeface="+mn-ea"/>
                <a:cs typeface="+mn-cs"/>
              </a:rPr>
              <a:t>remodeling</a:t>
            </a:r>
            <a:r>
              <a:rPr lang="en-IE" sz="1200" b="0" i="0" kern="1200" dirty="0">
                <a:solidFill>
                  <a:schemeClr val="tx1"/>
                </a:solidFill>
                <a:effectLst/>
                <a:latin typeface="+mn-lt"/>
                <a:ea typeface="+mn-ea"/>
                <a:cs typeface="+mn-cs"/>
              </a:rPr>
              <a:t>, fibrosis, and inflammation. Modulators of AF in athletes include autonomic activation, electrolyte abnormalities, and possibly, gastroesophageal reflux. Management of AF in athletes with rate-controlling agents and antiarrhythmic drugs remains a challenge and can be associated with impaired athletic performance. The value of catheter ablation is emerging and should be considered in suitable athletes with AF.</a:t>
            </a:r>
          </a:p>
          <a:p>
            <a:r>
              <a:rPr lang="en-US" dirty="0"/>
              <a:t>A  large  population  study  including  163,627 patients reported that acid reflux disease increased the risk of AF by 39% </a:t>
            </a:r>
            <a:endParaRPr lang="en-IE" sz="1200" b="0" i="0" kern="1200" dirty="0">
              <a:solidFill>
                <a:schemeClr val="tx1"/>
              </a:solidFill>
              <a:effectLst/>
              <a:latin typeface="+mn-lt"/>
              <a:ea typeface="+mn-ea"/>
              <a:cs typeface="+mn-cs"/>
            </a:endParaRPr>
          </a:p>
          <a:p>
            <a:endParaRPr lang="en-IE"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Pathophysiology</a:t>
            </a:r>
          </a:p>
          <a:p>
            <a:r>
              <a:rPr lang="en-IE" sz="1200" kern="1200" dirty="0">
                <a:solidFill>
                  <a:schemeClr val="tx1"/>
                </a:solidFill>
                <a:effectLst/>
                <a:latin typeface="+mn-lt"/>
                <a:ea typeface="+mn-ea"/>
                <a:cs typeface="+mn-cs"/>
              </a:rPr>
              <a:t>The mechanisms by which exercise contributes to AF are not well understood  and  are  presumed  to  be  multifactorial  (Figure  1).  It  is  accepted that the initiation and perpetuation of AF requires a trigger, a  modulator  and  a  substrate.    The  mechanism  of  AF  in  athletes  may  be  attributable  to  the  interaction  among  these  three  factors.  A  specific  trigger  (atrial  ectopy,  sports  supplements  and  illicit  drug  use)  in  the  presence  of  a  suitable  substrate  (genetic  predisposition,  inflammation,  fibrosis  and  cardiac  </a:t>
            </a:r>
            <a:r>
              <a:rPr lang="en-IE" sz="1200" kern="1200" dirty="0" err="1">
                <a:solidFill>
                  <a:schemeClr val="tx1"/>
                </a:solidFill>
                <a:effectLst/>
                <a:latin typeface="+mn-lt"/>
                <a:ea typeface="+mn-ea"/>
                <a:cs typeface="+mn-cs"/>
              </a:rPr>
              <a:t>remodeling</a:t>
            </a:r>
            <a:r>
              <a:rPr lang="en-IE" sz="1200" kern="1200" dirty="0">
                <a:solidFill>
                  <a:schemeClr val="tx1"/>
                </a:solidFill>
                <a:effectLst/>
                <a:latin typeface="+mn-lt"/>
                <a:ea typeface="+mn-ea"/>
                <a:cs typeface="+mn-cs"/>
              </a:rPr>
              <a:t>)  and  a  modulator  (autonomic activation, electrolyte abnormalities, acid reflux disease) remains the foundation in onset and maintenance of AF in athletes.</a:t>
            </a:r>
          </a:p>
          <a:p>
            <a:r>
              <a:rPr lang="en-IE" sz="1200" kern="1200" dirty="0">
                <a:solidFill>
                  <a:schemeClr val="tx1"/>
                </a:solidFill>
                <a:effectLst/>
                <a:latin typeface="+mn-lt"/>
                <a:ea typeface="+mn-ea"/>
                <a:cs typeface="+mn-cs"/>
              </a:rPr>
              <a:t>There is substantial evidence that endurance training results in exaggerated vagal tone, cardiac </a:t>
            </a:r>
            <a:r>
              <a:rPr lang="en-IE" sz="1200" kern="1200" dirty="0" err="1">
                <a:solidFill>
                  <a:schemeClr val="tx1"/>
                </a:solidFill>
                <a:effectLst/>
                <a:latin typeface="+mn-lt"/>
                <a:ea typeface="+mn-ea"/>
                <a:cs typeface="+mn-cs"/>
              </a:rPr>
              <a:t>remodeling</a:t>
            </a:r>
            <a:r>
              <a:rPr lang="en-IE" sz="1200" kern="1200" dirty="0">
                <a:solidFill>
                  <a:schemeClr val="tx1"/>
                </a:solidFill>
                <a:effectLst/>
                <a:latin typeface="+mn-lt"/>
                <a:ea typeface="+mn-ea"/>
                <a:cs typeface="+mn-cs"/>
              </a:rPr>
              <a:t>, inflammation and fibrosis, all of which may contribute to the onset of AF in athletes. </a:t>
            </a:r>
          </a:p>
          <a:p>
            <a:r>
              <a:rPr lang="en-IE" sz="1200" b="0" i="0" kern="1200" dirty="0">
                <a:solidFill>
                  <a:schemeClr val="tx1"/>
                </a:solidFill>
                <a:effectLst/>
                <a:latin typeface="+mn-lt"/>
                <a:ea typeface="+mn-ea"/>
                <a:cs typeface="+mn-cs"/>
              </a:rPr>
              <a:t>The mechanism of AF in athletes is unclear and likely multifactorial. The three suspected </a:t>
            </a:r>
            <a:r>
              <a:rPr lang="en-IE" sz="1200" b="0" i="0" kern="1200" dirty="0" err="1">
                <a:solidFill>
                  <a:schemeClr val="tx1"/>
                </a:solidFill>
                <a:effectLst/>
                <a:latin typeface="+mn-lt"/>
                <a:ea typeface="+mn-ea"/>
                <a:cs typeface="+mn-cs"/>
              </a:rPr>
              <a:t>etiologies</a:t>
            </a:r>
            <a:r>
              <a:rPr lang="en-IE" sz="1200" b="0" i="0" kern="1200" dirty="0">
                <a:solidFill>
                  <a:schemeClr val="tx1"/>
                </a:solidFill>
                <a:effectLst/>
                <a:latin typeface="+mn-lt"/>
                <a:ea typeface="+mn-ea"/>
                <a:cs typeface="+mn-cs"/>
              </a:rPr>
              <a:t> include anatomic changes, alterations in the autonomic nervous system, and a sustained inflammatory response predisposing athletes to AF (</a:t>
            </a:r>
            <a:r>
              <a:rPr lang="en-IE" sz="1200" b="0" i="0" u="none" strike="noStrike" kern="1200" baseline="30000" dirty="0">
                <a:solidFill>
                  <a:schemeClr val="tx1"/>
                </a:solidFill>
                <a:effectLst/>
                <a:latin typeface="+mn-lt"/>
                <a:ea typeface="+mn-ea"/>
                <a:cs typeface="+mn-cs"/>
              </a:rPr>
              <a:t>14</a:t>
            </a:r>
            <a:r>
              <a:rPr lang="en-IE" sz="1200" b="0" i="0" kern="1200" dirty="0">
                <a:solidFill>
                  <a:schemeClr val="tx1"/>
                </a:solidFill>
                <a:effectLst/>
                <a:latin typeface="+mn-lt"/>
                <a:ea typeface="+mn-ea"/>
                <a:cs typeface="+mn-cs"/>
              </a:rPr>
              <a:t>). Endurance training is associated with increased left and right atrial size; however, the clinical and arrhythmogenic consequences of this enlargement have been debated widely (</a:t>
            </a:r>
            <a:r>
              <a:rPr lang="en-IE" sz="1200" b="0" i="0" u="none" strike="noStrike" kern="1200" baseline="30000" dirty="0">
                <a:solidFill>
                  <a:schemeClr val="tx1"/>
                </a:solidFill>
                <a:effectLst/>
                <a:latin typeface="+mn-lt"/>
                <a:ea typeface="+mn-ea"/>
                <a:cs typeface="+mn-cs"/>
              </a:rPr>
              <a:t>19</a:t>
            </a:r>
            <a:r>
              <a:rPr lang="en-IE" sz="1200" b="0" i="0" kern="1200" dirty="0">
                <a:solidFill>
                  <a:schemeClr val="tx1"/>
                </a:solidFill>
                <a:effectLst/>
                <a:latin typeface="+mn-lt"/>
                <a:ea typeface="+mn-ea"/>
                <a:cs typeface="+mn-cs"/>
              </a:rPr>
              <a:t>). A study by </a:t>
            </a:r>
            <a:r>
              <a:rPr lang="en-IE" sz="1200" b="0" i="0" kern="1200" dirty="0" err="1">
                <a:solidFill>
                  <a:schemeClr val="tx1"/>
                </a:solidFill>
                <a:effectLst/>
                <a:latin typeface="+mn-lt"/>
                <a:ea typeface="+mn-ea"/>
                <a:cs typeface="+mn-cs"/>
              </a:rPr>
              <a:t>Pelliccia</a:t>
            </a:r>
            <a:r>
              <a:rPr lang="en-IE" sz="1200" b="0" i="0" kern="1200" dirty="0">
                <a:solidFill>
                  <a:schemeClr val="tx1"/>
                </a:solidFill>
                <a:effectLst/>
                <a:latin typeface="+mn-lt"/>
                <a:ea typeface="+mn-ea"/>
                <a:cs typeface="+mn-cs"/>
              </a:rPr>
              <a:t> </a:t>
            </a:r>
            <a:r>
              <a:rPr lang="en-IE" sz="1200" b="0" i="1" kern="1200" dirty="0">
                <a:solidFill>
                  <a:schemeClr val="tx1"/>
                </a:solidFill>
                <a:effectLst/>
                <a:latin typeface="+mn-lt"/>
                <a:ea typeface="+mn-ea"/>
                <a:cs typeface="+mn-cs"/>
              </a:rPr>
              <a:t>et al.</a:t>
            </a:r>
            <a:r>
              <a:rPr lang="en-IE" sz="1200" b="0" i="0" kern="1200" dirty="0">
                <a:solidFill>
                  <a:schemeClr val="tx1"/>
                </a:solidFill>
                <a:effectLst/>
                <a:latin typeface="+mn-lt"/>
                <a:ea typeface="+mn-ea"/>
                <a:cs typeface="+mn-cs"/>
              </a:rPr>
              <a:t> (</a:t>
            </a:r>
            <a:r>
              <a:rPr lang="en-IE" sz="1200" b="0" i="0" u="none" strike="noStrike" kern="1200" baseline="30000" dirty="0">
                <a:solidFill>
                  <a:schemeClr val="tx1"/>
                </a:solidFill>
                <a:effectLst/>
                <a:latin typeface="+mn-lt"/>
                <a:ea typeface="+mn-ea"/>
                <a:cs typeface="+mn-cs"/>
              </a:rPr>
              <a:t>18</a:t>
            </a:r>
            <a:r>
              <a:rPr lang="en-IE" sz="1200" b="0" i="0" kern="1200" dirty="0">
                <a:solidFill>
                  <a:schemeClr val="tx1"/>
                </a:solidFill>
                <a:effectLst/>
                <a:latin typeface="+mn-lt"/>
                <a:ea typeface="+mn-ea"/>
                <a:cs typeface="+mn-cs"/>
              </a:rPr>
              <a:t>) of 1,777 highly trained athletes examined at the National Institute of Sports Medicine from 1992 to 1995 with an average age of 24 ± 6 years was assessed for the prevalence, clinical significance, and arrhythmic consequences of left atrial enlargement. They found 347 athletes (20%) to have left atrial enlargement with transverse dimensions ≥ 40 mm. However, AF occurred equally in athletes that had atrial enlargement (0.28%) and in athletes that did not have atrial enlargement (0.27%) (</a:t>
            </a:r>
            <a:r>
              <a:rPr lang="en-IE" sz="1200" b="0" i="0" u="none" strike="noStrike" kern="1200" baseline="30000" dirty="0">
                <a:solidFill>
                  <a:schemeClr val="tx1"/>
                </a:solidFill>
                <a:effectLst/>
                <a:latin typeface="+mn-lt"/>
                <a:ea typeface="+mn-ea"/>
                <a:cs typeface="+mn-cs"/>
              </a:rPr>
              <a:t>19</a:t>
            </a:r>
            <a:r>
              <a:rPr lang="en-IE" sz="1200" b="0" i="0" kern="1200" dirty="0">
                <a:solidFill>
                  <a:schemeClr val="tx1"/>
                </a:solidFill>
                <a:effectLst/>
                <a:latin typeface="+mn-lt"/>
                <a:ea typeface="+mn-ea"/>
                <a:cs typeface="+mn-cs"/>
              </a:rPr>
              <a:t>). While this study showed a significant number of athletes having atrial enlargement (20%), its ability to detect a relationship with AF may have been related to the low prevalence of AF (0.3%). This low prevalence was related likely to the relatively young age of the study population. A small case-control study of 45 athletes showed biochemical evidence of distribution of the collagen equilibrium that would </a:t>
            </a:r>
            <a:r>
              <a:rPr lang="en-IE" sz="1200" b="0" i="0" kern="1200" dirty="0" err="1">
                <a:solidFill>
                  <a:schemeClr val="tx1"/>
                </a:solidFill>
                <a:effectLst/>
                <a:latin typeface="+mn-lt"/>
                <a:ea typeface="+mn-ea"/>
                <a:cs typeface="+mn-cs"/>
              </a:rPr>
              <a:t>favor</a:t>
            </a:r>
            <a:r>
              <a:rPr lang="en-IE" sz="1200" b="0" i="0" kern="1200" dirty="0">
                <a:solidFill>
                  <a:schemeClr val="tx1"/>
                </a:solidFill>
                <a:effectLst/>
                <a:latin typeface="+mn-lt"/>
                <a:ea typeface="+mn-ea"/>
                <a:cs typeface="+mn-cs"/>
              </a:rPr>
              <a:t> fibrosis compared with sedentary controls (</a:t>
            </a:r>
            <a:r>
              <a:rPr lang="en-IE" sz="1200" b="0" i="0" u="none" strike="noStrike" kern="1200" baseline="30000" dirty="0">
                <a:solidFill>
                  <a:schemeClr val="tx1"/>
                </a:solidFill>
                <a:effectLst/>
                <a:latin typeface="+mn-lt"/>
                <a:ea typeface="+mn-ea"/>
                <a:cs typeface="+mn-cs"/>
              </a:rPr>
              <a:t>15b,21</a:t>
            </a:r>
            <a:r>
              <a:rPr lang="en-IE" sz="1200" b="0" i="0" kern="1200" dirty="0">
                <a:solidFill>
                  <a:schemeClr val="tx1"/>
                </a:solidFill>
                <a:effectLst/>
                <a:latin typeface="+mn-lt"/>
                <a:ea typeface="+mn-ea"/>
                <a:cs typeface="+mn-cs"/>
              </a:rPr>
              <a:t>). This concept of fibrosis was examined also in a study performed on male Wistar rats that were conditioned to run vigorously for 4, 8, and 16 </a:t>
            </a:r>
            <a:r>
              <a:rPr lang="en-IE" sz="1200" b="0" i="0" kern="1200" dirty="0" err="1">
                <a:solidFill>
                  <a:schemeClr val="tx1"/>
                </a:solidFill>
                <a:effectLst/>
                <a:latin typeface="+mn-lt"/>
                <a:ea typeface="+mn-ea"/>
                <a:cs typeface="+mn-cs"/>
              </a:rPr>
              <a:t>wk</a:t>
            </a:r>
            <a:r>
              <a:rPr lang="en-IE" sz="1200" b="0" i="0" kern="1200" dirty="0">
                <a:solidFill>
                  <a:schemeClr val="tx1"/>
                </a:solidFill>
                <a:effectLst/>
                <a:latin typeface="+mn-lt"/>
                <a:ea typeface="+mn-ea"/>
                <a:cs typeface="+mn-cs"/>
              </a:rPr>
              <a:t> and compared with time-matched sedentary rats. It was found that at 16 </a:t>
            </a:r>
            <a:r>
              <a:rPr lang="en-IE" sz="1200" b="0" i="0" kern="1200" dirty="0" err="1">
                <a:solidFill>
                  <a:schemeClr val="tx1"/>
                </a:solidFill>
                <a:effectLst/>
                <a:latin typeface="+mn-lt"/>
                <a:ea typeface="+mn-ea"/>
                <a:cs typeface="+mn-cs"/>
              </a:rPr>
              <a:t>wk</a:t>
            </a:r>
            <a:r>
              <a:rPr lang="en-IE" sz="1200" b="0" i="0" kern="1200" dirty="0">
                <a:solidFill>
                  <a:schemeClr val="tx1"/>
                </a:solidFill>
                <a:effectLst/>
                <a:latin typeface="+mn-lt"/>
                <a:ea typeface="+mn-ea"/>
                <a:cs typeface="+mn-cs"/>
              </a:rPr>
              <a:t>, the exercise rats developed eccentric hypertrophy and diastolic dysfunction together with atrial dilation with collagen deposition in the right ventricle and that there were significantly greater protein expressions of fibrosis markers in both atria and the right ventricle than in the sedentary rats (</a:t>
            </a:r>
            <a:r>
              <a:rPr lang="en-IE" sz="1200" b="0" i="0" u="none" strike="noStrike" kern="1200" baseline="30000" dirty="0">
                <a:solidFill>
                  <a:schemeClr val="tx1"/>
                </a:solidFill>
                <a:effectLst/>
                <a:latin typeface="+mn-lt"/>
                <a:ea typeface="+mn-ea"/>
                <a:cs typeface="+mn-cs"/>
              </a:rPr>
              <a:t>21</a:t>
            </a:r>
            <a:r>
              <a:rPr lang="en-IE" sz="1200" b="0" i="0" kern="1200" dirty="0">
                <a:solidFill>
                  <a:schemeClr val="tx1"/>
                </a:solidFill>
                <a:effectLst/>
                <a:latin typeface="+mn-lt"/>
                <a:ea typeface="+mn-ea"/>
                <a:cs typeface="+mn-cs"/>
              </a:rPr>
              <a:t>). These fibrotic changes were reversed after an 8-wk exercise cessation period. These findings are yet to be confirmed in human studies.</a:t>
            </a:r>
          </a:p>
          <a:p>
            <a:r>
              <a:rPr lang="en-IE" sz="1200" b="0" i="0" kern="1200" dirty="0">
                <a:solidFill>
                  <a:schemeClr val="tx1"/>
                </a:solidFill>
                <a:effectLst/>
                <a:latin typeface="+mn-lt"/>
                <a:ea typeface="+mn-ea"/>
                <a:cs typeface="+mn-cs"/>
              </a:rPr>
              <a:t>Swanson (</a:t>
            </a:r>
            <a:r>
              <a:rPr lang="en-IE" sz="1200" b="0" i="0" u="none" strike="noStrike" kern="1200" baseline="30000" dirty="0">
                <a:solidFill>
                  <a:schemeClr val="tx1"/>
                </a:solidFill>
                <a:effectLst/>
                <a:latin typeface="+mn-lt"/>
                <a:ea typeface="+mn-ea"/>
                <a:cs typeface="+mn-cs"/>
              </a:rPr>
              <a:t>20</a:t>
            </a:r>
            <a:r>
              <a:rPr lang="en-IE" sz="1200" b="0" i="0" kern="1200" dirty="0">
                <a:solidFill>
                  <a:schemeClr val="tx1"/>
                </a:solidFill>
                <a:effectLst/>
                <a:latin typeface="+mn-lt"/>
                <a:ea typeface="+mn-ea"/>
                <a:cs typeface="+mn-cs"/>
              </a:rPr>
              <a:t>) has made the hypothesis that older athletes with AF, but otherwise healthy, who have engaged in rigorous aerobic endurance exercise for more than a decade will have C-reactive protein (CRP) levels that are higher than those athletes without AF. If this hypothesis was validated, one could then consider a prospective clinical trial of anti-inflammatory therapy in athletes. While there are studies on the individual pieces of this hypothesis, there is no study that addresses all three components: inflammatory markers, AF, and athletes. There have been studies that have shown that prolonged, intense endurance exercise acutely increases serum concentrations of the inflammatory markers: interleukin-6 and CRP (</a:t>
            </a:r>
            <a:r>
              <a:rPr lang="en-IE" sz="1200" b="0" i="0" u="none" strike="noStrike" kern="1200" baseline="30000" dirty="0">
                <a:solidFill>
                  <a:schemeClr val="tx1"/>
                </a:solidFill>
                <a:effectLst/>
                <a:latin typeface="+mn-lt"/>
                <a:ea typeface="+mn-ea"/>
                <a:cs typeface="+mn-cs"/>
              </a:rPr>
              <a:t>19,20</a:t>
            </a:r>
            <a:r>
              <a:rPr lang="en-IE" sz="1200" b="0" i="0" kern="1200" dirty="0">
                <a:solidFill>
                  <a:schemeClr val="tx1"/>
                </a:solidFill>
                <a:effectLst/>
                <a:latin typeface="+mn-lt"/>
                <a:ea typeface="+mn-ea"/>
                <a:cs typeface="+mn-cs"/>
              </a:rPr>
              <a:t>). While regular moderate endurance exercise training generally reduces inflammatory markers, high-intensity exercise such as a marathon race may transiently produce a sustained systemic inflammatory response and elevated CRP levels (</a:t>
            </a:r>
            <a:r>
              <a:rPr lang="en-IE" sz="1200" b="0" i="0" u="none" strike="noStrike" kern="1200" baseline="30000" dirty="0">
                <a:solidFill>
                  <a:schemeClr val="tx1"/>
                </a:solidFill>
                <a:effectLst/>
                <a:latin typeface="+mn-lt"/>
                <a:ea typeface="+mn-ea"/>
                <a:cs typeface="+mn-cs"/>
              </a:rPr>
              <a:t>19,20</a:t>
            </a:r>
            <a:r>
              <a:rPr lang="en-IE" sz="1200" b="0" i="0" kern="1200" dirty="0">
                <a:solidFill>
                  <a:schemeClr val="tx1"/>
                </a:solidFill>
                <a:effectLst/>
                <a:latin typeface="+mn-lt"/>
                <a:ea typeface="+mn-ea"/>
                <a:cs typeface="+mn-cs"/>
              </a:rPr>
              <a:t>). This systemic inflammatory response is postulated by some to be a central part of “overtraining syndrome” or excessive training that results in deterioration of performance (</a:t>
            </a:r>
            <a:r>
              <a:rPr lang="en-IE" sz="1200" b="0" i="0" u="none" strike="noStrike" kern="1200" baseline="30000" dirty="0">
                <a:solidFill>
                  <a:schemeClr val="tx1"/>
                </a:solidFill>
                <a:effectLst/>
                <a:latin typeface="+mn-lt"/>
                <a:ea typeface="+mn-ea"/>
                <a:cs typeface="+mn-cs"/>
              </a:rPr>
              <a:t>20</a:t>
            </a:r>
            <a:r>
              <a:rPr lang="en-IE" sz="1200" b="0" i="0" kern="1200" dirty="0">
                <a:solidFill>
                  <a:schemeClr val="tx1"/>
                </a:solidFill>
                <a:effectLst/>
                <a:latin typeface="+mn-lt"/>
                <a:ea typeface="+mn-ea"/>
                <a:cs typeface="+mn-cs"/>
              </a:rPr>
              <a:t>). This would coincide also with the ESC statement that in population-based studies, the intensity of physical activity showed a U-shaped relationship with the incidence of AF, which may indicate that the positive antiarrhythmic effects of physical activity are negated partially when exercise is too strenuous (</a:t>
            </a:r>
            <a:r>
              <a:rPr lang="en-IE" sz="1200" b="0" i="0" u="none" strike="noStrike" kern="1200" baseline="30000" dirty="0">
                <a:solidFill>
                  <a:schemeClr val="tx1"/>
                </a:solidFill>
                <a:effectLst/>
                <a:latin typeface="+mn-lt"/>
                <a:ea typeface="+mn-ea"/>
                <a:cs typeface="+mn-cs"/>
              </a:rPr>
              <a:t>5</a:t>
            </a:r>
            <a:r>
              <a:rPr lang="en-IE" sz="1200" b="0" i="0" kern="1200" dirty="0">
                <a:solidFill>
                  <a:schemeClr val="tx1"/>
                </a:solidFill>
                <a:effectLst/>
                <a:latin typeface="+mn-lt"/>
                <a:ea typeface="+mn-ea"/>
                <a:cs typeface="+mn-cs"/>
              </a:rPr>
              <a:t>). Separate studies have noted an association between elevated CRP levels and both the presence of AF and the risk of developing AF (</a:t>
            </a:r>
            <a:r>
              <a:rPr lang="en-IE" sz="1200" b="0" i="0" u="none" strike="noStrike" kern="1200" baseline="30000" dirty="0">
                <a:solidFill>
                  <a:schemeClr val="tx1"/>
                </a:solidFill>
                <a:effectLst/>
                <a:latin typeface="+mn-lt"/>
                <a:ea typeface="+mn-ea"/>
                <a:cs typeface="+mn-cs"/>
              </a:rPr>
              <a:t>19,20</a:t>
            </a:r>
            <a:r>
              <a:rPr lang="en-IE" sz="1200" b="0" i="0" kern="1200" dirty="0">
                <a:solidFill>
                  <a:schemeClr val="tx1"/>
                </a:solidFill>
                <a:effectLst/>
                <a:latin typeface="+mn-lt"/>
                <a:ea typeface="+mn-ea"/>
                <a:cs typeface="+mn-cs"/>
              </a:rPr>
              <a:t>). Lastly, separate studies report that medications with anti-inflammatory properties, such as glucocorticoids, statins, angiotensin-converting enzyme inhibitor, and angiotensin II receptor blockers (ARBs), seem to reduce recurrence of AF (</a:t>
            </a:r>
            <a:r>
              <a:rPr lang="en-IE" sz="1200" b="0" i="0" u="none" strike="noStrike" kern="1200" baseline="30000" dirty="0">
                <a:solidFill>
                  <a:schemeClr val="tx1"/>
                </a:solidFill>
                <a:effectLst/>
                <a:latin typeface="+mn-lt"/>
                <a:ea typeface="+mn-ea"/>
                <a:cs typeface="+mn-cs"/>
              </a:rPr>
              <a:t>20</a:t>
            </a:r>
            <a:r>
              <a:rPr lang="en-IE" sz="1200" b="0" i="0" kern="1200" dirty="0">
                <a:solidFill>
                  <a:schemeClr val="tx1"/>
                </a:solidFill>
                <a:effectLst/>
                <a:latin typeface="+mn-lt"/>
                <a:ea typeface="+mn-ea"/>
                <a:cs typeface="+mn-cs"/>
              </a:rPr>
              <a:t>).</a:t>
            </a:r>
          </a:p>
          <a:p>
            <a:r>
              <a:rPr lang="en-IE" sz="1200" b="0" i="0" kern="1200" dirty="0">
                <a:solidFill>
                  <a:schemeClr val="tx1"/>
                </a:solidFill>
                <a:effectLst/>
                <a:latin typeface="+mn-lt"/>
                <a:ea typeface="+mn-ea"/>
                <a:cs typeface="+mn-cs"/>
              </a:rPr>
              <a:t>Physiologic adaptations associated with intense exercise are known as “athletes heart” and generally serve to meet the increased oxygen demand of skeletal muscle during rigorous activity (</a:t>
            </a:r>
            <a:r>
              <a:rPr lang="en-IE" sz="1200" b="0" i="0" u="none" strike="noStrike" kern="1200" baseline="30000" dirty="0">
                <a:solidFill>
                  <a:schemeClr val="tx1"/>
                </a:solidFill>
                <a:effectLst/>
                <a:latin typeface="+mn-lt"/>
                <a:ea typeface="+mn-ea"/>
                <a:cs typeface="+mn-cs"/>
              </a:rPr>
              <a:t>22</a:t>
            </a:r>
            <a:r>
              <a:rPr lang="en-IE" sz="1200" b="0" i="0" kern="1200" dirty="0">
                <a:solidFill>
                  <a:schemeClr val="tx1"/>
                </a:solidFill>
                <a:effectLst/>
                <a:latin typeface="+mn-lt"/>
                <a:ea typeface="+mn-ea"/>
                <a:cs typeface="+mn-cs"/>
              </a:rPr>
              <a:t>). Increased parasympathetic tone and reduced sympathetic tone at rest are characteristics of aerobically trained athletes and result in resting bradycardia (</a:t>
            </a:r>
            <a:r>
              <a:rPr lang="en-IE" sz="1200" b="0" i="0" u="none" strike="noStrike" kern="1200" baseline="30000" dirty="0">
                <a:solidFill>
                  <a:schemeClr val="tx1"/>
                </a:solidFill>
                <a:effectLst/>
                <a:latin typeface="+mn-lt"/>
                <a:ea typeface="+mn-ea"/>
                <a:cs typeface="+mn-cs"/>
              </a:rPr>
              <a:t>19</a:t>
            </a:r>
            <a:r>
              <a:rPr lang="en-IE" sz="1200" b="0" i="0" kern="1200" dirty="0">
                <a:solidFill>
                  <a:schemeClr val="tx1"/>
                </a:solidFill>
                <a:effectLst/>
                <a:latin typeface="+mn-lt"/>
                <a:ea typeface="+mn-ea"/>
                <a:cs typeface="+mn-cs"/>
              </a:rPr>
              <a:t>). The GIRAFA study demonstrated that 70% of patients with lone AF (the predominant type of AF in athletes) had vagal AF (</a:t>
            </a:r>
            <a:r>
              <a:rPr lang="en-IE" sz="1200" b="0" i="0" u="none" strike="noStrike" kern="1200" baseline="30000" dirty="0">
                <a:solidFill>
                  <a:schemeClr val="tx1"/>
                </a:solidFill>
                <a:effectLst/>
                <a:latin typeface="+mn-lt"/>
                <a:ea typeface="+mn-ea"/>
                <a:cs typeface="+mn-cs"/>
              </a:rPr>
              <a:t>21</a:t>
            </a:r>
            <a:r>
              <a:rPr lang="en-IE" sz="1200" b="0" i="0" kern="1200" dirty="0">
                <a:solidFill>
                  <a:schemeClr val="tx1"/>
                </a:solidFill>
                <a:effectLst/>
                <a:latin typeface="+mn-lt"/>
                <a:ea typeface="+mn-ea"/>
                <a:cs typeface="+mn-cs"/>
              </a:rPr>
              <a:t>). Augmented vagal tone shortens the atrial refractory period and facilitates </a:t>
            </a:r>
            <a:r>
              <a:rPr lang="en-IE" sz="1200" b="0" i="0" kern="1200" dirty="0" err="1">
                <a:solidFill>
                  <a:schemeClr val="tx1"/>
                </a:solidFill>
                <a:effectLst/>
                <a:latin typeface="+mn-lt"/>
                <a:ea typeface="+mn-ea"/>
                <a:cs typeface="+mn-cs"/>
              </a:rPr>
              <a:t>reentry</a:t>
            </a:r>
            <a:r>
              <a:rPr lang="en-IE" sz="1200" b="0" i="0" kern="1200" dirty="0">
                <a:solidFill>
                  <a:schemeClr val="tx1"/>
                </a:solidFill>
                <a:effectLst/>
                <a:latin typeface="+mn-lt"/>
                <a:ea typeface="+mn-ea"/>
                <a:cs typeface="+mn-cs"/>
              </a:rPr>
              <a:t> and the appearance of AF (</a:t>
            </a:r>
            <a:r>
              <a:rPr lang="en-IE" sz="1200" b="0" i="0" u="none" strike="noStrike" kern="1200" baseline="30000" dirty="0">
                <a:solidFill>
                  <a:schemeClr val="tx1"/>
                </a:solidFill>
                <a:effectLst/>
                <a:latin typeface="+mn-lt"/>
                <a:ea typeface="+mn-ea"/>
                <a:cs typeface="+mn-cs"/>
              </a:rPr>
              <a:t>19,21</a:t>
            </a:r>
            <a:r>
              <a:rPr lang="en-IE" sz="1200" b="0" i="0" kern="1200" dirty="0">
                <a:solidFill>
                  <a:schemeClr val="tx1"/>
                </a:solidFill>
                <a:effectLst/>
                <a:latin typeface="+mn-lt"/>
                <a:ea typeface="+mn-ea"/>
                <a:cs typeface="+mn-cs"/>
              </a:rPr>
              <a:t>).</a:t>
            </a:r>
          </a:p>
          <a:p>
            <a:endParaRPr lang="en-IE" sz="1200" b="0" i="0" kern="1200" dirty="0">
              <a:solidFill>
                <a:schemeClr val="tx1"/>
              </a:solidFill>
              <a:effectLst/>
              <a:latin typeface="+mn-lt"/>
              <a:ea typeface="+mn-ea"/>
              <a:cs typeface="+mn-cs"/>
            </a:endParaRPr>
          </a:p>
          <a:p>
            <a:r>
              <a:rPr lang="en-US" dirty="0"/>
              <a:t>Cardiac Remodeling</a:t>
            </a:r>
          </a:p>
          <a:p>
            <a:r>
              <a:rPr lang="en-US" dirty="0"/>
              <a:t>There  is  ample  evidence  that  endurance  exercise  is  associated  with  both  bi-atrial  and  ventricular  enlargement  which  can  occur  independent of each other.8 was noted in 20% of athletes who participated in competitive sports.42 </a:t>
            </a:r>
          </a:p>
          <a:p>
            <a:r>
              <a:rPr lang="en-US" dirty="0"/>
              <a:t>Mont and colleagues reported increased left atrial longitudinal, anteroposterior and  transverse  diameters  and  volumes with exercise.19 </a:t>
            </a:r>
          </a:p>
          <a:p>
            <a:r>
              <a:rPr lang="en-US" dirty="0"/>
              <a:t>Atrial enlargement is reported to be related to the lifetime hours of exercise.43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t>https://</a:t>
            </a:r>
            <a:r>
              <a:rPr lang="en-US" sz="1200" b="1" i="1" dirty="0" err="1"/>
              <a:t>www.ncbi.nlm.nih.gov</a:t>
            </a:r>
            <a:r>
              <a:rPr lang="en-US" sz="1200" b="1" i="1" dirty="0"/>
              <a:t>/</a:t>
            </a:r>
            <a:r>
              <a:rPr lang="en-US" sz="1200" b="1" i="1" dirty="0" err="1"/>
              <a:t>pmc</a:t>
            </a:r>
            <a:r>
              <a:rPr lang="en-US" sz="1200" b="1" i="1" dirty="0"/>
              <a:t>/articles/PMC5135187/figure/F1/</a:t>
            </a:r>
          </a:p>
          <a:p>
            <a:endParaRPr lang="en-IE"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BC4573F-6685-CF44-BE6B-5E8A8D04C512}" type="slidenum">
              <a:rPr lang="en-US" smtClean="0"/>
              <a:t>10</a:t>
            </a:fld>
            <a:endParaRPr lang="en-US"/>
          </a:p>
        </p:txBody>
      </p:sp>
    </p:spTree>
    <p:extLst>
      <p:ext uri="{BB962C8B-B14F-4D97-AF65-F5344CB8AC3E}">
        <p14:creationId xmlns:p14="http://schemas.microsoft.com/office/powerpoint/2010/main" val="2288020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E00559EC-906F-C347-B327-4CC6DEBEA310}"/>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28B0CC9D-2E3C-FE48-B2EC-316C06E95792}"/>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Central illustration of the main study outcomes. AF, atrial fibrillation.</a:t>
            </a:r>
          </a:p>
        </p:txBody>
      </p:sp>
    </p:spTree>
    <p:extLst>
      <p:ext uri="{BB962C8B-B14F-4D97-AF65-F5344CB8AC3E}">
        <p14:creationId xmlns:p14="http://schemas.microsoft.com/office/powerpoint/2010/main" val="2564929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currently lack objective data on the electrocardiographic effects of  energy  drinks.  One  study  reported  that  heavy  consumption  of  energy  drinks  in  healthy  individuals  can  contribute  to  a  transient  increase in both blood pressure of 10 mmHg and heart rate of 5-7 beats/minute.41  However,  long-term  data  concerning  the  risk  of  chronic  consumption  of  energy  drinks,  especially  in  middle  aged  individuals who also have other medical comorbidities in triggering AF are lacking.</a:t>
            </a:r>
          </a:p>
        </p:txBody>
      </p:sp>
      <p:sp>
        <p:nvSpPr>
          <p:cNvPr id="4" name="Slide Number Placeholder 3"/>
          <p:cNvSpPr>
            <a:spLocks noGrp="1"/>
          </p:cNvSpPr>
          <p:nvPr>
            <p:ph type="sldNum" sz="quarter" idx="5"/>
          </p:nvPr>
        </p:nvSpPr>
        <p:spPr/>
        <p:txBody>
          <a:bodyPr/>
          <a:lstStyle/>
          <a:p>
            <a:fld id="{ABC4573F-6685-CF44-BE6B-5E8A8D04C512}" type="slidenum">
              <a:rPr lang="en-US" smtClean="0"/>
              <a:t>12</a:t>
            </a:fld>
            <a:endParaRPr lang="en-US"/>
          </a:p>
        </p:txBody>
      </p:sp>
    </p:spTree>
    <p:extLst>
      <p:ext uri="{BB962C8B-B14F-4D97-AF65-F5344CB8AC3E}">
        <p14:creationId xmlns:p14="http://schemas.microsoft.com/office/powerpoint/2010/main" val="3518573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r>
              <a:rPr lang="en-US" altLang="en-US" b="1" dirty="0">
                <a:latin typeface="Arial" pitchFamily="34" charset="0"/>
                <a:ea typeface="Arial" pitchFamily="34" charset="0"/>
              </a:rPr>
              <a:t>Figure 1. </a:t>
            </a:r>
            <a:r>
              <a:rPr lang="en-US" altLang="en-US" dirty="0">
                <a:latin typeface="Arial" pitchFamily="34" charset="0"/>
                <a:ea typeface="Arial" pitchFamily="34" charset="0"/>
              </a:rPr>
              <a:t>Synopsis of factors influencing the development of atrial fibrillation in athletes.
</a:t>
            </a:r>
            <a:r>
              <a:rPr kumimoji="0" lang="en-IE" altLang="en-US" sz="1200" b="0" i="0" u="none" kern="1200" baseline="0" dirty="0">
                <a:solidFill>
                  <a:schemeClr val="tx1"/>
                </a:solidFill>
                <a:effectLst/>
                <a:latin typeface="Calibri" pitchFamily="34" charset="0"/>
                <a:ea typeface="ＭＳ Ｐゴシック" pitchFamily="34" charset="-128"/>
                <a:cs typeface="+mn-cs"/>
              </a:rPr>
              <a:t>A multifactorial mechanism concerning the role of intense and long-term exercise in the development of AF has been proposed (see </a:t>
            </a:r>
            <a:r>
              <a:rPr kumimoji="0" lang="en-IE" altLang="en-US" sz="1200" b="0" i="1" u="sng" kern="1200" baseline="0" dirty="0">
                <a:solidFill>
                  <a:schemeClr val="tx1"/>
                </a:solidFill>
                <a:effectLst/>
                <a:latin typeface="Calibri" pitchFamily="34" charset="0"/>
                <a:ea typeface="ＭＳ Ｐゴシック" pitchFamily="34" charset="-128"/>
                <a:cs typeface="+mn-cs"/>
                <a:hlinkClick r:id="rId3"/>
              </a:rPr>
              <a:t>Figure 1</a:t>
            </a:r>
            <a:r>
              <a:rPr kumimoji="0" lang="en-IE" altLang="en-US" sz="1200" b="0" i="0" u="none" kern="1200" baseline="0" dirty="0">
                <a:solidFill>
                  <a:schemeClr val="tx1"/>
                </a:solidFill>
                <a:effectLst/>
                <a:latin typeface="Calibri" pitchFamily="34" charset="0"/>
                <a:ea typeface="ＭＳ Ｐゴシック" pitchFamily="34" charset="-128"/>
                <a:cs typeface="+mn-cs"/>
              </a:rPr>
              <a:t>). Atrial anatomic adaptations due to chronic volume or pressure overload, alterations in autonomic nervous system, chronic systemic inflammation and fibrosis have been suggested as potential mechanisms. However, all these associations still remain speculative.</a:t>
            </a:r>
            <a:r>
              <a:rPr kumimoji="0" lang="en-IE" altLang="en-US" sz="1200" b="0" i="0" u="sng" kern="1200" baseline="0" dirty="0">
                <a:solidFill>
                  <a:schemeClr val="tx1"/>
                </a:solidFill>
                <a:effectLst/>
                <a:latin typeface="Calibri" pitchFamily="34" charset="0"/>
                <a:ea typeface="ＭＳ Ｐゴシック" pitchFamily="34" charset="-128"/>
                <a:cs typeface="+mn-cs"/>
                <a:hlinkClick r:id="rId4"/>
              </a:rPr>
              <a:t>24</a:t>
            </a:r>
            <a:r>
              <a:rPr kumimoji="0" lang="en-IE" altLang="en-US" sz="1200" b="0" i="0" u="none" kern="1200" baseline="30000" dirty="0">
                <a:solidFill>
                  <a:schemeClr val="tx1"/>
                </a:solidFill>
                <a:effectLst/>
                <a:latin typeface="Calibri" pitchFamily="34" charset="0"/>
                <a:ea typeface="ＭＳ Ｐゴシック" pitchFamily="34" charset="-128"/>
                <a:cs typeface="+mn-cs"/>
              </a:rPr>
              <a:t>,</a:t>
            </a:r>
            <a:r>
              <a:rPr kumimoji="0" lang="en-IE" altLang="en-US" sz="1200" b="0" i="0" u="sng" kern="1200" baseline="0" dirty="0">
                <a:solidFill>
                  <a:schemeClr val="tx1"/>
                </a:solidFill>
                <a:effectLst/>
                <a:latin typeface="Calibri" pitchFamily="34" charset="0"/>
                <a:ea typeface="ＭＳ Ｐゴシック" pitchFamily="34" charset="-128"/>
                <a:cs typeface="+mn-cs"/>
                <a:hlinkClick r:id="rId5"/>
              </a:rPr>
              <a:t>25</a:t>
            </a:r>
            <a:r>
              <a:rPr kumimoji="0" lang="en-IE" altLang="en-US" sz="1200" b="0" i="0" u="none" kern="1200" baseline="0" dirty="0">
                <a:solidFill>
                  <a:schemeClr val="tx1"/>
                </a:solidFill>
                <a:effectLst/>
                <a:latin typeface="Calibri" pitchFamily="34" charset="0"/>
                <a:ea typeface="ＭＳ Ｐゴシック" pitchFamily="34" charset="-128"/>
                <a:cs typeface="+mn-cs"/>
              </a:rPr>
              <a:t> Fluid shifts and electrolyte abnormalities occurring during vigorous exercise may also trigger AF,</a:t>
            </a:r>
            <a:r>
              <a:rPr kumimoji="0" lang="en-IE" altLang="en-US" sz="1200" b="0" i="0" u="sng" kern="1200" baseline="0" dirty="0">
                <a:solidFill>
                  <a:schemeClr val="tx1"/>
                </a:solidFill>
                <a:effectLst/>
                <a:latin typeface="Calibri" pitchFamily="34" charset="0"/>
                <a:ea typeface="ＭＳ Ｐゴシック" pitchFamily="34" charset="-128"/>
                <a:cs typeface="+mn-cs"/>
                <a:hlinkClick r:id="rId6"/>
              </a:rPr>
              <a:t>26</a:t>
            </a:r>
            <a:r>
              <a:rPr kumimoji="0" lang="en-IE" altLang="en-US" sz="1200" b="0" i="0" u="none" kern="1200" baseline="0" dirty="0">
                <a:solidFill>
                  <a:schemeClr val="tx1"/>
                </a:solidFill>
                <a:effectLst/>
                <a:latin typeface="Calibri" pitchFamily="34" charset="0"/>
                <a:ea typeface="ＭＳ Ｐゴシック" pitchFamily="34" charset="-128"/>
                <a:cs typeface="+mn-cs"/>
              </a:rPr>
              <a:t> whereas the use of illicit drugs may be associated with the arrhythmia.</a:t>
            </a:r>
            <a:r>
              <a:rPr kumimoji="0" lang="en-IE" altLang="en-US" sz="1200" b="0" i="0" u="sng" kern="1200" baseline="0" dirty="0">
                <a:solidFill>
                  <a:schemeClr val="tx1"/>
                </a:solidFill>
                <a:effectLst/>
                <a:latin typeface="Calibri" pitchFamily="34" charset="0"/>
                <a:ea typeface="ＭＳ Ｐゴシック" pitchFamily="34" charset="-128"/>
                <a:cs typeface="+mn-cs"/>
                <a:hlinkClick r:id="rId7"/>
              </a:rPr>
              <a:t>27</a:t>
            </a:r>
            <a:r>
              <a:rPr kumimoji="0" lang="en-IE" altLang="en-US" sz="1200" b="0" i="0" u="none" kern="1200" baseline="0" dirty="0">
                <a:solidFill>
                  <a:schemeClr val="tx1"/>
                </a:solidFill>
                <a:effectLst/>
                <a:latin typeface="Calibri" pitchFamily="34" charset="0"/>
                <a:ea typeface="ＭＳ Ｐゴシック" pitchFamily="34" charset="-128"/>
                <a:cs typeface="+mn-cs"/>
              </a:rPr>
              <a:t> Nevertheless, it is essential in the work-up of the arrhythmia to exclude any underlying structural (hypertension, cardiomyopathy, myocarditis) or electrical (Wolff-Parkinson-White syndrome [WPW], concealed pathways, </a:t>
            </a:r>
            <a:r>
              <a:rPr kumimoji="0" lang="en-IE" altLang="en-US" sz="1200" b="0" i="0" u="none" kern="1200" baseline="0" dirty="0" err="1">
                <a:solidFill>
                  <a:schemeClr val="tx1"/>
                </a:solidFill>
                <a:effectLst/>
                <a:latin typeface="Calibri" pitchFamily="34" charset="0"/>
                <a:ea typeface="ＭＳ Ｐゴシック" pitchFamily="34" charset="-128"/>
                <a:cs typeface="+mn-cs"/>
              </a:rPr>
              <a:t>channelopathies</a:t>
            </a:r>
            <a:r>
              <a:rPr kumimoji="0" lang="en-IE" altLang="en-US" sz="1200" b="0" i="0" u="none" kern="1200" baseline="0" dirty="0">
                <a:solidFill>
                  <a:schemeClr val="tx1"/>
                </a:solidFill>
                <a:effectLst/>
                <a:latin typeface="Calibri" pitchFamily="34" charset="0"/>
                <a:ea typeface="ＭＳ Ｐゴシック" pitchFamily="34" charset="-128"/>
                <a:cs typeface="+mn-cs"/>
              </a:rPr>
              <a:t>) substrate for AF as well as extracardiac causes like thyrotoxicosis, as a considerable percentage of athletes with AF may have underlying pathologies.</a:t>
            </a:r>
          </a:p>
          <a:p>
            <a:endParaRPr kumimoji="0" lang="en-IE" altLang="en-US" sz="1200" b="0" i="0" u="none" kern="1200" baseline="0" dirty="0">
              <a:solidFill>
                <a:schemeClr val="tx1"/>
              </a:solidFill>
              <a:effectLst/>
              <a:latin typeface="Calibri" pitchFamily="34" charset="0"/>
              <a:ea typeface="ＭＳ Ｐゴシック" pitchFamily="34" charset="-128"/>
              <a:cs typeface="+mn-cs"/>
            </a:endParaRPr>
          </a:p>
          <a:p>
            <a:r>
              <a:rPr kumimoji="0" lang="en-IE" altLang="en-US" sz="1200" b="0" i="0" u="none" kern="1200" baseline="0" dirty="0">
                <a:solidFill>
                  <a:schemeClr val="tx1"/>
                </a:solidFill>
                <a:effectLst/>
                <a:latin typeface="Calibri" pitchFamily="34" charset="0"/>
                <a:ea typeface="ＭＳ Ｐゴシック" pitchFamily="34" charset="-128"/>
                <a:cs typeface="+mn-cs"/>
              </a:rPr>
              <a:t>Atrial Anatomic Adaptation</a:t>
            </a:r>
          </a:p>
          <a:p>
            <a:r>
              <a:rPr kumimoji="0" lang="en-IE" altLang="en-US" sz="1200" b="0" i="0" u="none" kern="1200" baseline="0" dirty="0">
                <a:solidFill>
                  <a:schemeClr val="tx1"/>
                </a:solidFill>
                <a:effectLst/>
                <a:latin typeface="Calibri" pitchFamily="34" charset="0"/>
                <a:ea typeface="ＭＳ Ｐゴシック" pitchFamily="34" charset="-128"/>
                <a:cs typeface="+mn-cs"/>
              </a:rPr>
              <a:t>Even though AF in athletes is considered predominately lone,</a:t>
            </a:r>
            <a:r>
              <a:rPr kumimoji="0" lang="en-IE" altLang="en-US" sz="1200" b="0" i="0" u="sng" kern="1200" baseline="0" dirty="0">
                <a:solidFill>
                  <a:schemeClr val="tx1"/>
                </a:solidFill>
                <a:effectLst/>
                <a:latin typeface="Calibri" pitchFamily="34" charset="0"/>
                <a:ea typeface="ＭＳ Ｐゴシック" pitchFamily="34" charset="-128"/>
                <a:cs typeface="+mn-cs"/>
                <a:hlinkClick r:id="rId8"/>
              </a:rPr>
              <a:t>10</a:t>
            </a:r>
            <a:r>
              <a:rPr kumimoji="0" lang="en-IE" altLang="en-US" sz="1200" b="0" i="0" u="none" kern="1200" baseline="30000" dirty="0">
                <a:solidFill>
                  <a:schemeClr val="tx1"/>
                </a:solidFill>
                <a:effectLst/>
                <a:latin typeface="Calibri" pitchFamily="34" charset="0"/>
                <a:ea typeface="ＭＳ Ｐゴシック" pitchFamily="34" charset="-128"/>
                <a:cs typeface="+mn-cs"/>
              </a:rPr>
              <a:t>,</a:t>
            </a:r>
            <a:r>
              <a:rPr kumimoji="0" lang="en-IE" altLang="en-US" sz="1200" b="0" i="0" u="sng" kern="1200" baseline="0" dirty="0">
                <a:solidFill>
                  <a:schemeClr val="tx1"/>
                </a:solidFill>
                <a:effectLst/>
                <a:latin typeface="Calibri" pitchFamily="34" charset="0"/>
                <a:ea typeface="ＭＳ Ｐゴシック" pitchFamily="34" charset="-128"/>
                <a:cs typeface="+mn-cs"/>
                <a:hlinkClick r:id="rId9"/>
              </a:rPr>
              <a:t>12</a:t>
            </a:r>
            <a:r>
              <a:rPr kumimoji="0" lang="en-IE" altLang="en-US" sz="1200" b="0" i="0" u="none" kern="1200" baseline="0" dirty="0">
                <a:solidFill>
                  <a:schemeClr val="tx1"/>
                </a:solidFill>
                <a:effectLst/>
                <a:latin typeface="Calibri" pitchFamily="34" charset="0"/>
                <a:ea typeface="ＭＳ Ｐゴシック" pitchFamily="34" charset="-128"/>
                <a:cs typeface="+mn-cs"/>
              </a:rPr>
              <a:t> evidence of atrium structural alterations, such as enlarged left atrial dimension,</a:t>
            </a:r>
            <a:r>
              <a:rPr kumimoji="0" lang="en-IE" altLang="en-US" sz="1200" b="0" i="0" u="sng" kern="1200" baseline="0" dirty="0">
                <a:solidFill>
                  <a:schemeClr val="tx1"/>
                </a:solidFill>
                <a:effectLst/>
                <a:latin typeface="Calibri" pitchFamily="34" charset="0"/>
                <a:ea typeface="ＭＳ Ｐゴシック" pitchFamily="34" charset="-128"/>
                <a:cs typeface="+mn-cs"/>
                <a:hlinkClick r:id="rId10"/>
              </a:rPr>
              <a:t>17</a:t>
            </a:r>
            <a:r>
              <a:rPr kumimoji="0" lang="en-IE" altLang="en-US" sz="1200" b="0" i="0" u="none" kern="1200" baseline="0" dirty="0">
                <a:solidFill>
                  <a:schemeClr val="tx1"/>
                </a:solidFill>
                <a:effectLst/>
                <a:latin typeface="Calibri" pitchFamily="34" charset="0"/>
                <a:ea typeface="ＭＳ Ｐゴシック" pitchFamily="34" charset="-128"/>
                <a:cs typeface="+mn-cs"/>
              </a:rPr>
              <a:t> put this definition into question, raising additional concerns as to whether exercise-induced atrial remodelling is necessarily a benign adaptation to exercise conditioning.</a:t>
            </a:r>
          </a:p>
          <a:p>
            <a:r>
              <a:rPr kumimoji="0" lang="en-IE" altLang="en-US" sz="1200" b="0" i="0" u="none" kern="1200" baseline="0" dirty="0">
                <a:solidFill>
                  <a:schemeClr val="tx1"/>
                </a:solidFill>
                <a:effectLst/>
                <a:latin typeface="Calibri" pitchFamily="34" charset="0"/>
                <a:ea typeface="ＭＳ Ｐゴシック" pitchFamily="34" charset="-128"/>
                <a:cs typeface="+mn-cs"/>
              </a:rPr>
              <a:t>Endurance exercise training is associated with increased left and right atrial size, probably due to long-standing volume and/or pressure overload. Although these conditions can precipitate AF, either by shortening atrial effective refractory period</a:t>
            </a:r>
            <a:r>
              <a:rPr kumimoji="0" lang="en-IE" altLang="en-US" sz="1200" b="0" i="0" u="sng" kern="1200" baseline="0" dirty="0">
                <a:solidFill>
                  <a:schemeClr val="tx1"/>
                </a:solidFill>
                <a:effectLst/>
                <a:latin typeface="Calibri" pitchFamily="34" charset="0"/>
                <a:ea typeface="ＭＳ Ｐゴシック" pitchFamily="34" charset="-128"/>
                <a:cs typeface="+mn-cs"/>
                <a:hlinkClick r:id="rId11"/>
              </a:rPr>
              <a:t>28</a:t>
            </a:r>
            <a:r>
              <a:rPr kumimoji="0" lang="en-IE" altLang="en-US" sz="1200" b="0" i="0" u="none" kern="1200" baseline="0" dirty="0">
                <a:solidFill>
                  <a:schemeClr val="tx1"/>
                </a:solidFill>
                <a:effectLst/>
                <a:latin typeface="Calibri" pitchFamily="34" charset="0"/>
                <a:ea typeface="ＭＳ Ｐゴシック" pitchFamily="34" charset="-128"/>
                <a:cs typeface="+mn-cs"/>
              </a:rPr>
              <a:t> and/or eliciting more atrial </a:t>
            </a:r>
            <a:r>
              <a:rPr kumimoji="0" lang="en-IE" altLang="en-US" sz="1200" b="0" i="0" u="none" kern="1200" baseline="0" dirty="0" err="1">
                <a:solidFill>
                  <a:schemeClr val="tx1"/>
                </a:solidFill>
                <a:effectLst/>
                <a:latin typeface="Calibri" pitchFamily="34" charset="0"/>
                <a:ea typeface="ＭＳ Ｐゴシック" pitchFamily="34" charset="-128"/>
                <a:cs typeface="+mn-cs"/>
              </a:rPr>
              <a:t>ectopics</a:t>
            </a:r>
            <a:r>
              <a:rPr kumimoji="0" lang="en-IE" altLang="en-US" sz="1200" b="0" i="0" u="none" kern="1200" baseline="0" dirty="0">
                <a:solidFill>
                  <a:schemeClr val="tx1"/>
                </a:solidFill>
                <a:effectLst/>
                <a:latin typeface="Calibri" pitchFamily="34" charset="0"/>
                <a:ea typeface="ＭＳ Ｐゴシック" pitchFamily="34" charset="-128"/>
                <a:cs typeface="+mn-cs"/>
              </a:rPr>
              <a:t>, this has yet to be proved in clinical studies. Indeed, </a:t>
            </a:r>
            <a:r>
              <a:rPr kumimoji="0" lang="en-IE" altLang="en-US" sz="1200" b="0" i="0" u="none" kern="1200" baseline="0" dirty="0" err="1">
                <a:solidFill>
                  <a:schemeClr val="tx1"/>
                </a:solidFill>
                <a:effectLst/>
                <a:latin typeface="Calibri" pitchFamily="34" charset="0"/>
                <a:ea typeface="ＭＳ Ｐゴシック" pitchFamily="34" charset="-128"/>
                <a:cs typeface="+mn-cs"/>
              </a:rPr>
              <a:t>Pelliccia</a:t>
            </a:r>
            <a:r>
              <a:rPr kumimoji="0" lang="en-IE" altLang="en-US" sz="1200" b="0" i="0" u="none" kern="1200" baseline="0" dirty="0">
                <a:solidFill>
                  <a:schemeClr val="tx1"/>
                </a:solidFill>
                <a:effectLst/>
                <a:latin typeface="Calibri" pitchFamily="34" charset="0"/>
                <a:ea typeface="ＭＳ Ｐゴシック" pitchFamily="34" charset="-128"/>
                <a:cs typeface="+mn-cs"/>
              </a:rPr>
              <a:t> et al.</a:t>
            </a:r>
            <a:r>
              <a:rPr kumimoji="0" lang="en-IE" altLang="en-US" sz="1200" b="0" i="0" u="sng" kern="1200" baseline="0" dirty="0">
                <a:solidFill>
                  <a:schemeClr val="tx1"/>
                </a:solidFill>
                <a:effectLst/>
                <a:latin typeface="Calibri" pitchFamily="34" charset="0"/>
                <a:ea typeface="ＭＳ Ｐゴシック" pitchFamily="34" charset="-128"/>
                <a:cs typeface="+mn-cs"/>
                <a:hlinkClick r:id="rId10"/>
              </a:rPr>
              <a:t>17</a:t>
            </a:r>
            <a:r>
              <a:rPr kumimoji="0" lang="en-IE" altLang="en-US" sz="1200" b="0" i="0" u="none" kern="1200" baseline="0" dirty="0">
                <a:solidFill>
                  <a:schemeClr val="tx1"/>
                </a:solidFill>
                <a:effectLst/>
                <a:latin typeface="Calibri" pitchFamily="34" charset="0"/>
                <a:ea typeface="ＭＳ Ｐゴシック" pitchFamily="34" charset="-128"/>
                <a:cs typeface="+mn-cs"/>
              </a:rPr>
              <a:t> showed that athletes involved in regular endurance practice have a larger atrium when compared with sedentary controls without this increased size predisposing per se to AF. Furthermore, </a:t>
            </a:r>
            <a:r>
              <a:rPr kumimoji="0" lang="en-IE" altLang="en-US" sz="1200" b="0" i="0" u="none" kern="1200" baseline="0" dirty="0" err="1">
                <a:solidFill>
                  <a:schemeClr val="tx1"/>
                </a:solidFill>
                <a:effectLst/>
                <a:latin typeface="Calibri" pitchFamily="34" charset="0"/>
                <a:ea typeface="ＭＳ Ｐゴシック" pitchFamily="34" charset="-128"/>
                <a:cs typeface="+mn-cs"/>
              </a:rPr>
              <a:t>Baldesberger</a:t>
            </a:r>
            <a:r>
              <a:rPr kumimoji="0" lang="en-IE" altLang="en-US" sz="1200" b="0" i="0" u="none" kern="1200" baseline="0" dirty="0">
                <a:solidFill>
                  <a:schemeClr val="tx1"/>
                </a:solidFill>
                <a:effectLst/>
                <a:latin typeface="Calibri" pitchFamily="34" charset="0"/>
                <a:ea typeface="ＭＳ Ｐゴシック" pitchFamily="34" charset="-128"/>
                <a:cs typeface="+mn-cs"/>
              </a:rPr>
              <a:t> et al.</a:t>
            </a:r>
            <a:r>
              <a:rPr kumimoji="0" lang="en-IE" altLang="en-US" sz="1200" b="0" i="0" u="sng" kern="1200" baseline="0" dirty="0">
                <a:solidFill>
                  <a:schemeClr val="tx1"/>
                </a:solidFill>
                <a:effectLst/>
                <a:latin typeface="Calibri" pitchFamily="34" charset="0"/>
                <a:ea typeface="ＭＳ Ｐゴシック" pitchFamily="34" charset="-128"/>
                <a:cs typeface="+mn-cs"/>
                <a:hlinkClick r:id="rId12"/>
              </a:rPr>
              <a:t>6</a:t>
            </a:r>
            <a:r>
              <a:rPr kumimoji="0" lang="en-IE" altLang="en-US" sz="1200" b="0" i="0" u="none" kern="1200" baseline="0" dirty="0">
                <a:solidFill>
                  <a:schemeClr val="tx1"/>
                </a:solidFill>
                <a:effectLst/>
                <a:latin typeface="Calibri" pitchFamily="34" charset="0"/>
                <a:ea typeface="ＭＳ Ｐゴシック" pitchFamily="34" charset="-128"/>
                <a:cs typeface="+mn-cs"/>
              </a:rPr>
              <a:t> did not find an increased prevalence of atrial ectopy in former professional cyclists in contrast with older studies connecting atrial ectopic activity and physical activity.</a:t>
            </a:r>
            <a:r>
              <a:rPr kumimoji="0" lang="en-IE" altLang="en-US" sz="1200" b="0" i="0" u="sng" kern="1200" baseline="0" dirty="0">
                <a:solidFill>
                  <a:schemeClr val="tx1"/>
                </a:solidFill>
                <a:effectLst/>
                <a:latin typeface="Calibri" pitchFamily="34" charset="0"/>
                <a:ea typeface="ＭＳ Ｐゴシック" pitchFamily="34" charset="-128"/>
                <a:cs typeface="+mn-cs"/>
                <a:hlinkClick r:id="rId13"/>
              </a:rPr>
              <a:t>29</a:t>
            </a:r>
            <a:endParaRPr kumimoji="0" lang="en-IE" altLang="en-US" sz="1200" b="0" i="0" u="none" kern="1200" baseline="0" dirty="0">
              <a:solidFill>
                <a:schemeClr val="tx1"/>
              </a:solidFill>
              <a:effectLst/>
              <a:latin typeface="Calibri" pitchFamily="34" charset="0"/>
              <a:ea typeface="ＭＳ Ｐゴシック" pitchFamily="34" charset="-128"/>
              <a:cs typeface="+mn-cs"/>
            </a:endParaRPr>
          </a:p>
          <a:p>
            <a:r>
              <a:rPr kumimoji="0" lang="en-IE" altLang="en-US" sz="1200" b="0" i="0" u="none" kern="1200" baseline="0" dirty="0">
                <a:solidFill>
                  <a:schemeClr val="tx1"/>
                </a:solidFill>
                <a:effectLst/>
                <a:latin typeface="Calibri" pitchFamily="34" charset="0"/>
                <a:ea typeface="ＭＳ Ｐゴシック" pitchFamily="34" charset="-128"/>
                <a:cs typeface="+mn-cs"/>
              </a:rPr>
              <a:t>The concept of atrium fibrosis as consequence of long-term intensive exercise training derives exclusively from animal models, while data from athletes’ hearts are non-existent. An increase in mRNA and protein expression of a series of fibrotic markers in the right ventricle and both atria was found in rats exercised for 16 weeks compared with sedentary rats.</a:t>
            </a:r>
            <a:r>
              <a:rPr kumimoji="0" lang="en-IE" altLang="en-US" sz="1200" b="0" i="0" u="sng" kern="1200" baseline="0" dirty="0">
                <a:solidFill>
                  <a:schemeClr val="tx1"/>
                </a:solidFill>
                <a:effectLst/>
                <a:latin typeface="Calibri" pitchFamily="34" charset="0"/>
                <a:ea typeface="ＭＳ Ｐゴシック" pitchFamily="34" charset="-128"/>
                <a:cs typeface="+mn-cs"/>
                <a:hlinkClick r:id="rId14"/>
              </a:rPr>
              <a:t>30</a:t>
            </a:r>
            <a:r>
              <a:rPr kumimoji="0" lang="en-IE" altLang="en-US" sz="1200" b="0" i="0" u="none" kern="1200" baseline="0" dirty="0">
                <a:solidFill>
                  <a:schemeClr val="tx1"/>
                </a:solidFill>
                <a:effectLst/>
                <a:latin typeface="Calibri" pitchFamily="34" charset="0"/>
                <a:ea typeface="ＭＳ Ｐゴシック" pitchFamily="34" charset="-128"/>
                <a:cs typeface="+mn-cs"/>
              </a:rPr>
              <a:t> In contrast, histological remodelling in athletes’ ventricles was reported by few clinical studies supporting the concept of fibrosis in humans following long-term engagement in exercise.</a:t>
            </a:r>
            <a:r>
              <a:rPr kumimoji="0" lang="en-IE" altLang="en-US" sz="1200" b="0" i="0" u="sng" kern="1200" baseline="0" dirty="0">
                <a:solidFill>
                  <a:schemeClr val="tx1"/>
                </a:solidFill>
                <a:effectLst/>
                <a:latin typeface="Calibri" pitchFamily="34" charset="0"/>
                <a:ea typeface="ＭＳ Ｐゴシック" pitchFamily="34" charset="-128"/>
                <a:cs typeface="+mn-cs"/>
                <a:hlinkClick r:id="rId15"/>
              </a:rPr>
              <a:t>31</a:t>
            </a:r>
            <a:r>
              <a:rPr kumimoji="0" lang="en-IE" altLang="en-US" sz="1200" b="0" i="0" u="none" kern="1200" baseline="30000" dirty="0">
                <a:solidFill>
                  <a:schemeClr val="tx1"/>
                </a:solidFill>
                <a:effectLst/>
                <a:latin typeface="Calibri" pitchFamily="34" charset="0"/>
                <a:ea typeface="ＭＳ Ｐゴシック" pitchFamily="34" charset="-128"/>
                <a:cs typeface="+mn-cs"/>
              </a:rPr>
              <a:t>,</a:t>
            </a:r>
            <a:r>
              <a:rPr kumimoji="0" lang="en-IE" altLang="en-US" sz="1200" b="0" i="0" u="sng" kern="1200" baseline="0" dirty="0">
                <a:solidFill>
                  <a:schemeClr val="tx1"/>
                </a:solidFill>
                <a:effectLst/>
                <a:latin typeface="Calibri" pitchFamily="34" charset="0"/>
                <a:ea typeface="ＭＳ Ｐゴシック" pitchFamily="34" charset="-128"/>
                <a:cs typeface="+mn-cs"/>
                <a:hlinkClick r:id="rId16"/>
              </a:rPr>
              <a:t>32</a:t>
            </a:r>
            <a:endParaRPr kumimoji="0" lang="en-IE" altLang="en-US" sz="1200" b="0" i="0" u="none" kern="1200" baseline="0" dirty="0">
              <a:solidFill>
                <a:schemeClr val="tx1"/>
              </a:solidFill>
              <a:effectLst/>
              <a:latin typeface="Calibri" pitchFamily="34" charset="0"/>
              <a:ea typeface="ＭＳ Ｐゴシック" pitchFamily="34" charset="-128"/>
              <a:cs typeface="+mn-cs"/>
            </a:endParaRPr>
          </a:p>
          <a:p>
            <a:r>
              <a:rPr kumimoji="0" lang="en-IE" altLang="en-US" sz="1200" b="0" i="0" u="none" kern="1200" baseline="0" dirty="0">
                <a:solidFill>
                  <a:schemeClr val="tx1"/>
                </a:solidFill>
                <a:effectLst/>
                <a:latin typeface="Calibri" pitchFamily="34" charset="0"/>
                <a:ea typeface="ＭＳ Ｐゴシック" pitchFamily="34" charset="-128"/>
                <a:cs typeface="+mn-cs"/>
              </a:rPr>
              <a:t>Inflammation</a:t>
            </a:r>
          </a:p>
          <a:p>
            <a:r>
              <a:rPr kumimoji="0" lang="en-IE" altLang="en-US" sz="1200" b="0" i="0" u="none" kern="1200" baseline="0" dirty="0">
                <a:solidFill>
                  <a:schemeClr val="tx1"/>
                </a:solidFill>
                <a:effectLst/>
                <a:latin typeface="Calibri" pitchFamily="34" charset="0"/>
                <a:ea typeface="ＭＳ Ｐゴシック" pitchFamily="34" charset="-128"/>
                <a:cs typeface="+mn-cs"/>
              </a:rPr>
              <a:t>The hypothesis that inflammation may play a significant role for AF in athletes derives from many studies that have demonstrated an increase in inflammatory markers such as cytokines interleukin 1 (IL-1), IL-6 and C-reactive protein (CRP) in response to intensive or prolonged endurance exercise.</a:t>
            </a:r>
            <a:r>
              <a:rPr kumimoji="0" lang="en-IE" altLang="en-US" sz="1200" b="0" i="0" u="sng" kern="1200" baseline="0" dirty="0">
                <a:solidFill>
                  <a:schemeClr val="tx1"/>
                </a:solidFill>
                <a:effectLst/>
                <a:latin typeface="Calibri" pitchFamily="34" charset="0"/>
                <a:ea typeface="ＭＳ Ｐゴシック" pitchFamily="34" charset="-128"/>
                <a:cs typeface="+mn-cs"/>
                <a:hlinkClick r:id="rId5"/>
              </a:rPr>
              <a:t>25</a:t>
            </a:r>
            <a:r>
              <a:rPr kumimoji="0" lang="en-IE" altLang="en-US" sz="1200" b="0" i="0" u="none" kern="1200" baseline="30000" dirty="0">
                <a:solidFill>
                  <a:schemeClr val="tx1"/>
                </a:solidFill>
                <a:effectLst/>
                <a:latin typeface="Calibri" pitchFamily="34" charset="0"/>
                <a:ea typeface="ＭＳ Ｐゴシック" pitchFamily="34" charset="-128"/>
                <a:cs typeface="+mn-cs"/>
              </a:rPr>
              <a:t>,</a:t>
            </a:r>
            <a:r>
              <a:rPr kumimoji="0" lang="en-IE" altLang="en-US" sz="1200" b="0" i="0" u="sng" kern="1200" baseline="0" dirty="0">
                <a:solidFill>
                  <a:schemeClr val="tx1"/>
                </a:solidFill>
                <a:effectLst/>
                <a:latin typeface="Calibri" pitchFamily="34" charset="0"/>
                <a:ea typeface="ＭＳ Ｐゴシック" pitchFamily="34" charset="-128"/>
                <a:cs typeface="+mn-cs"/>
                <a:hlinkClick r:id="rId17"/>
              </a:rPr>
              <a:t>33</a:t>
            </a:r>
            <a:r>
              <a:rPr kumimoji="0" lang="en-IE" altLang="en-US" sz="1200" b="0" i="0" u="none" kern="1200" baseline="30000" dirty="0">
                <a:solidFill>
                  <a:schemeClr val="tx1"/>
                </a:solidFill>
                <a:effectLst/>
                <a:latin typeface="Calibri" pitchFamily="34" charset="0"/>
                <a:ea typeface="ＭＳ Ｐゴシック" pitchFamily="34" charset="-128"/>
                <a:cs typeface="+mn-cs"/>
              </a:rPr>
              <a:t>,</a:t>
            </a:r>
            <a:r>
              <a:rPr kumimoji="0" lang="en-IE" altLang="en-US" sz="1200" b="0" i="0" u="sng" kern="1200" baseline="0" dirty="0">
                <a:solidFill>
                  <a:schemeClr val="tx1"/>
                </a:solidFill>
                <a:effectLst/>
                <a:latin typeface="Calibri" pitchFamily="34" charset="0"/>
                <a:ea typeface="ＭＳ Ｐゴシック" pitchFamily="34" charset="-128"/>
                <a:cs typeface="+mn-cs"/>
                <a:hlinkClick r:id="rId18"/>
              </a:rPr>
              <a:t>34</a:t>
            </a:r>
            <a:r>
              <a:rPr kumimoji="0" lang="en-IE" altLang="en-US" sz="1200" b="0" i="0" u="none" kern="1200" baseline="0" dirty="0">
                <a:solidFill>
                  <a:schemeClr val="tx1"/>
                </a:solidFill>
                <a:effectLst/>
                <a:latin typeface="Calibri" pitchFamily="34" charset="0"/>
                <a:ea typeface="ＭＳ Ｐゴシック" pitchFamily="34" charset="-128"/>
                <a:cs typeface="+mn-cs"/>
              </a:rPr>
              <a:t> The relationship between elevated inflammatory markers and the risk for developing AF has also been proved.</a:t>
            </a:r>
            <a:r>
              <a:rPr kumimoji="0" lang="en-IE" altLang="en-US" sz="1200" b="0" i="0" u="sng" kern="1200" baseline="0" dirty="0">
                <a:solidFill>
                  <a:schemeClr val="tx1"/>
                </a:solidFill>
                <a:effectLst/>
                <a:latin typeface="Calibri" pitchFamily="34" charset="0"/>
                <a:ea typeface="ＭＳ Ｐゴシック" pitchFamily="34" charset="-128"/>
                <a:cs typeface="+mn-cs"/>
                <a:hlinkClick r:id="rId19"/>
              </a:rPr>
              <a:t>35</a:t>
            </a:r>
            <a:r>
              <a:rPr kumimoji="0" lang="en-IE" altLang="en-US" sz="1200" b="0" i="0" u="none" kern="1200" baseline="30000" dirty="0">
                <a:solidFill>
                  <a:schemeClr val="tx1"/>
                </a:solidFill>
                <a:effectLst/>
                <a:latin typeface="Calibri" pitchFamily="34" charset="0"/>
                <a:ea typeface="ＭＳ Ｐゴシック" pitchFamily="34" charset="-128"/>
                <a:cs typeface="+mn-cs"/>
              </a:rPr>
              <a:t>,</a:t>
            </a:r>
            <a:r>
              <a:rPr kumimoji="0" lang="en-IE" altLang="en-US" sz="1200" b="0" i="0" u="sng" kern="1200" baseline="0" dirty="0">
                <a:solidFill>
                  <a:schemeClr val="tx1"/>
                </a:solidFill>
                <a:effectLst/>
                <a:latin typeface="Calibri" pitchFamily="34" charset="0"/>
                <a:ea typeface="ＭＳ Ｐゴシック" pitchFamily="34" charset="-128"/>
                <a:cs typeface="+mn-cs"/>
                <a:hlinkClick r:id="rId20"/>
              </a:rPr>
              <a:t>36</a:t>
            </a:r>
            <a:r>
              <a:rPr kumimoji="0" lang="en-IE" altLang="en-US" sz="1200" b="0" i="0" u="none" kern="1200" baseline="0" dirty="0">
                <a:solidFill>
                  <a:schemeClr val="tx1"/>
                </a:solidFill>
                <a:effectLst/>
                <a:latin typeface="Calibri" pitchFamily="34" charset="0"/>
                <a:ea typeface="ＭＳ Ｐゴシック" pitchFamily="34" charset="-128"/>
                <a:cs typeface="+mn-cs"/>
              </a:rPr>
              <a:t> Nonetheless, this concept remains speculative since no data concerning the association between exercise intensity, amount of inflammation and risk for AF in athletes exist so far.</a:t>
            </a:r>
          </a:p>
          <a:p>
            <a:r>
              <a:rPr kumimoji="0" lang="en-IE" altLang="en-US" sz="1200" b="0" i="0" u="none" kern="1200" baseline="0" dirty="0">
                <a:solidFill>
                  <a:schemeClr val="tx1"/>
                </a:solidFill>
                <a:effectLst/>
                <a:latin typeface="Calibri" pitchFamily="34" charset="0"/>
                <a:ea typeface="ＭＳ Ｐゴシック" pitchFamily="34" charset="-128"/>
                <a:cs typeface="+mn-cs"/>
              </a:rPr>
              <a:t>Autonomic Nervous System</a:t>
            </a:r>
          </a:p>
          <a:p>
            <a:r>
              <a:rPr kumimoji="0" lang="en-IE" altLang="en-US" sz="1200" b="0" i="0" u="none" kern="1200" baseline="0" dirty="0">
                <a:solidFill>
                  <a:schemeClr val="tx1"/>
                </a:solidFill>
                <a:effectLst/>
                <a:latin typeface="Calibri" pitchFamily="34" charset="0"/>
                <a:ea typeface="ＭＳ Ｐゴシック" pitchFamily="34" charset="-128"/>
                <a:cs typeface="+mn-cs"/>
              </a:rPr>
              <a:t>Vagal AF is the prevailing type of AF in athletes.</a:t>
            </a:r>
            <a:r>
              <a:rPr kumimoji="0" lang="en-IE" altLang="en-US" sz="1200" b="0" i="0" u="sng" kern="1200" baseline="0" dirty="0">
                <a:solidFill>
                  <a:schemeClr val="tx1"/>
                </a:solidFill>
                <a:effectLst/>
                <a:latin typeface="Calibri" pitchFamily="34" charset="0"/>
                <a:ea typeface="ＭＳ Ｐゴシック" pitchFamily="34" charset="-128"/>
                <a:cs typeface="+mn-cs"/>
                <a:hlinkClick r:id="rId8"/>
              </a:rPr>
              <a:t>10</a:t>
            </a:r>
            <a:r>
              <a:rPr kumimoji="0" lang="en-IE" altLang="en-US" sz="1200" b="0" i="0" u="none" kern="1200" baseline="0" dirty="0">
                <a:solidFill>
                  <a:schemeClr val="tx1"/>
                </a:solidFill>
                <a:effectLst/>
                <a:latin typeface="Calibri" pitchFamily="34" charset="0"/>
                <a:ea typeface="ＭＳ Ｐゴシック" pitchFamily="34" charset="-128"/>
                <a:cs typeface="+mn-cs"/>
              </a:rPr>
              <a:t> A recent study confirmed the relationship between increased vagal tone and AF in middle-aged healthy men.</a:t>
            </a:r>
            <a:r>
              <a:rPr kumimoji="0" lang="en-IE" altLang="en-US" sz="1200" b="0" i="0" u="sng" kern="1200" baseline="0" dirty="0">
                <a:solidFill>
                  <a:schemeClr val="tx1"/>
                </a:solidFill>
                <a:effectLst/>
                <a:latin typeface="Calibri" pitchFamily="34" charset="0"/>
                <a:ea typeface="ＭＳ Ｐゴシック" pitchFamily="34" charset="-128"/>
                <a:cs typeface="+mn-cs"/>
                <a:hlinkClick r:id="rId21"/>
              </a:rPr>
              <a:t>37</a:t>
            </a:r>
            <a:r>
              <a:rPr kumimoji="0" lang="en-IE" altLang="en-US" sz="1200" b="0" i="0" u="none" kern="1200" baseline="0" dirty="0">
                <a:solidFill>
                  <a:schemeClr val="tx1"/>
                </a:solidFill>
                <a:effectLst/>
                <a:latin typeface="Calibri" pitchFamily="34" charset="0"/>
                <a:ea typeface="ＭＳ Ｐゴシック" pitchFamily="34" charset="-128"/>
                <a:cs typeface="+mn-cs"/>
              </a:rPr>
              <a:t> The hyperactivity of vagal tone in athletes acting synergistically with a high level of sympathetic activation during training, produce significant shortening of atrial refractory period and increase dispersion of repolarisation, creating the proper conditions for initiation and perpetuation of AF.</a:t>
            </a:r>
            <a:r>
              <a:rPr kumimoji="0" lang="en-IE" altLang="en-US" sz="1200" b="0" i="0" u="sng" kern="1200" baseline="0" dirty="0">
                <a:solidFill>
                  <a:schemeClr val="tx1"/>
                </a:solidFill>
                <a:effectLst/>
                <a:latin typeface="Calibri" pitchFamily="34" charset="0"/>
                <a:ea typeface="ＭＳ Ｐゴシック" pitchFamily="34" charset="-128"/>
                <a:cs typeface="+mn-cs"/>
                <a:hlinkClick r:id="rId22"/>
              </a:rPr>
              <a:t>38–</a:t>
            </a:r>
            <a:r>
              <a:rPr kumimoji="0" lang="en-IE" altLang="en-US" sz="1200" b="0" i="0" u="sng" kern="1200" baseline="0" dirty="0">
                <a:solidFill>
                  <a:schemeClr val="tx1"/>
                </a:solidFill>
                <a:effectLst/>
                <a:latin typeface="Calibri" pitchFamily="34" charset="0"/>
                <a:ea typeface="ＭＳ Ｐゴシック" pitchFamily="34" charset="-128"/>
                <a:cs typeface="+mn-cs"/>
                <a:hlinkClick r:id="rId23"/>
              </a:rPr>
              <a:t>41</a:t>
            </a:r>
            <a:endParaRPr kumimoji="0" lang="en-IE" altLang="en-US" sz="1200" b="0" i="0" u="none" kern="1200" baseline="0" dirty="0">
              <a:solidFill>
                <a:schemeClr val="tx1"/>
              </a:solidFill>
              <a:effectLst/>
              <a:latin typeface="Calibri" pitchFamily="34" charset="0"/>
              <a:ea typeface="ＭＳ Ｐゴシック" pitchFamily="34" charset="-128"/>
              <a:cs typeface="+mn-cs"/>
            </a:endParaRPr>
          </a:p>
          <a:p>
            <a:pPr marL="0" lvl="0" indent="0"/>
            <a:endParaRPr lang="en-US" altLang="en-US" dirty="0">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76F4FCB2-A89E-4B35-8C4D-63C9E569226B}" type="slidenum">
              <a:rPr lang="en-US" altLang="en-US" sz="1200"/>
              <a:t>13</a:t>
            </a:fld>
            <a:endParaRPr lang="en-US" altLang="en-US" sz="1200"/>
          </a:p>
        </p:txBody>
      </p:sp>
    </p:spTree>
    <p:extLst>
      <p:ext uri="{BB962C8B-B14F-4D97-AF65-F5344CB8AC3E}">
        <p14:creationId xmlns:p14="http://schemas.microsoft.com/office/powerpoint/2010/main" val="3967871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In the absence of RCTs, recommendations for AF management in . athletes are based largely on evidence in non-athletes, observational . data, and expert consensus.143 The need for anticoagulation is deter- . mined by clinical risk factors. Sports with direct bodily contact or . prone to trauma should be avoided in patients on OAC. </a:t>
            </a:r>
            <a:endParaRPr lang="en-US" dirty="0"/>
          </a:p>
          <a:p>
            <a:endParaRPr lang="en-IE" sz="1200" b="1" i="0" kern="1200" dirty="0">
              <a:solidFill>
                <a:schemeClr val="tx1"/>
              </a:solidFill>
              <a:effectLst/>
              <a:latin typeface="+mn-lt"/>
              <a:ea typeface="+mn-ea"/>
              <a:cs typeface="+mn-cs"/>
            </a:endParaRPr>
          </a:p>
          <a:p>
            <a:endParaRPr lang="en-IE" sz="1200" b="1" i="0" kern="1200" dirty="0">
              <a:solidFill>
                <a:schemeClr val="tx1"/>
              </a:solidFill>
              <a:effectLst/>
              <a:latin typeface="+mn-lt"/>
              <a:ea typeface="+mn-ea"/>
              <a:cs typeface="+mn-cs"/>
            </a:endParaRPr>
          </a:p>
          <a:p>
            <a:r>
              <a:rPr lang="en-IE" sz="1200" b="1" i="0" kern="1200" dirty="0">
                <a:solidFill>
                  <a:schemeClr val="tx1"/>
                </a:solidFill>
                <a:effectLst/>
                <a:latin typeface="+mn-lt"/>
                <a:ea typeface="+mn-ea"/>
                <a:cs typeface="+mn-cs"/>
              </a:rPr>
              <a:t>Management of AF in Athletes</a:t>
            </a:r>
            <a:endParaRPr lang="en-IE" sz="1200" b="0" i="0" kern="1200" dirty="0">
              <a:solidFill>
                <a:schemeClr val="tx1"/>
              </a:solidFill>
              <a:effectLst/>
              <a:latin typeface="+mn-lt"/>
              <a:ea typeface="+mn-ea"/>
              <a:cs typeface="+mn-cs"/>
            </a:endParaRPr>
          </a:p>
          <a:p>
            <a:r>
              <a:rPr lang="en-IE" sz="1200" b="0" i="0" kern="1200" dirty="0">
                <a:solidFill>
                  <a:schemeClr val="tx1"/>
                </a:solidFill>
                <a:effectLst/>
                <a:latin typeface="+mn-lt"/>
                <a:ea typeface="+mn-ea"/>
                <a:cs typeface="+mn-cs"/>
              </a:rPr>
              <a:t>Due to the paucity of data investigating athletes with AF, many of the current recommendations are based upon expert consensus and extrapolation from evidence in non-athletes. Similar to non-athletes, the mainstay of management is prevention of symptoms with a rhythm or rate control strategy, protection from thromboembolic risk and modification of risk factors. However, there are three unique challenges when faced with an athlete with AF. First, the chosen therapy should control AF without impairing exercise performance. Second, this therapy must comply with the list of prohibited substances by the athlete's respective sporting body. Third, consideration of the optimal anti-coagulation strategy must include assessment of the training-related bleeding risk.</a:t>
            </a:r>
          </a:p>
          <a:p>
            <a:br>
              <a:rPr lang="en-IE" dirty="0"/>
            </a:br>
            <a:endParaRPr lang="en-US" dirty="0"/>
          </a:p>
        </p:txBody>
      </p:sp>
      <p:sp>
        <p:nvSpPr>
          <p:cNvPr id="4" name="Slide Number Placeholder 3"/>
          <p:cNvSpPr>
            <a:spLocks noGrp="1"/>
          </p:cNvSpPr>
          <p:nvPr>
            <p:ph type="sldNum" sz="quarter" idx="5"/>
          </p:nvPr>
        </p:nvSpPr>
        <p:spPr/>
        <p:txBody>
          <a:bodyPr/>
          <a:lstStyle/>
          <a:p>
            <a:fld id="{0034731B-5DF7-4774-921D-D5A39DDEFCC0}" type="slidenum">
              <a:rPr lang="ru-RU" smtClean="0"/>
              <a:t>17</a:t>
            </a:fld>
            <a:endParaRPr lang="ru-RU"/>
          </a:p>
        </p:txBody>
      </p:sp>
    </p:spTree>
    <p:extLst>
      <p:ext uri="{BB962C8B-B14F-4D97-AF65-F5344CB8AC3E}">
        <p14:creationId xmlns:p14="http://schemas.microsoft.com/office/powerpoint/2010/main" val="2878494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smtClean="0"/>
              <a:pPr/>
              <a:t>9/25/2022</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smtClean="0"/>
              <a:pPr/>
              <a:t>‹#›</a:t>
            </a:fld>
            <a:endParaRPr lang="en-US" dirty="0"/>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605081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9/25/2022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978924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9/25/2022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922654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9/25/2022</a:t>
            </a:fld>
            <a:endParaRPr lang="en-US" dirty="0"/>
          </a:p>
        </p:txBody>
      </p:sp>
      <p:sp>
        <p:nvSpPr>
          <p:cNvPr id="5" name="Footer Placeholder 4"/>
          <p:cNvSpPr>
            <a:spLocks noGrp="1"/>
          </p:cNvSpPr>
          <p:nvPr>
            <p:ph type="ftr" sz="quarter" idx="11"/>
          </p:nvPr>
        </p:nvSpPr>
        <p:spPr/>
        <p:txBody>
          <a:bodyPr/>
          <a:lstStyle/>
          <a:p>
            <a:pPr defTabSz="914400" fontAlgn="base">
              <a:spcBef>
                <a:spcPct val="0"/>
              </a:spcBef>
              <a:spcAft>
                <a:spcPts val="600"/>
              </a:spcAft>
              <a:defRPr/>
            </a:pPr>
            <a:endParaRPr lang="en-US">
              <a:solidFill>
                <a:srgbClr val="2A2A2A"/>
              </a:solidFill>
              <a:latin typeface="Arial" pitchFamily="34" charset="0"/>
              <a:ea typeface="ＭＳ Ｐゴシック" pitchFamily="34" charset="-128"/>
            </a:endParaRPr>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350577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smtClean="0"/>
              <a:pPr/>
              <a:t>9/25/2022</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351761712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pPr/>
              <a:t>9/25/2022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610669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pPr/>
              <a:t>9/25/2022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4128279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pPr/>
              <a:t>9/25/2022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039389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pPr/>
              <a:t>9/25/2022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165061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smtClean="0"/>
              <a:pPr/>
              <a:t>9/25/2022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56059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smtClean="0"/>
              <a:pPr/>
              <a:t>9/25/2022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44028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1994">
              <a:srgbClr val="0E7364"/>
            </a:gs>
            <a:gs pos="0">
              <a:schemeClr val="accent1">
                <a:lumMod val="5000"/>
                <a:lumOff val="95000"/>
              </a:schemeClr>
            </a:gs>
            <a:gs pos="66000">
              <a:srgbClr val="00796F"/>
            </a:gs>
            <a:gs pos="100000">
              <a:schemeClr val="accent4">
                <a:lumMod val="75000"/>
              </a:schemeClr>
            </a:gs>
            <a:gs pos="100000">
              <a:srgbClr val="00837A"/>
            </a:gs>
          </a:gsLst>
          <a:lin ang="81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smtClean="0"/>
              <a:pPr/>
              <a:t>9/25/2022</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smtClean="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8420968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177/2047487313476414"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2.tiff"/><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doi.org/10.1016/j.tcm.2015.06.005"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hyperlink" Target="https://www.everydayhealth.com/atrial-fibrillation/living-with/world-class-athletes-with-atrial-fibrillation/"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4.tiff"/></Relationships>
</file>

<file path=ppt/slides/_rels/slide30.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dx.doi.org/10.1136/bjsports-2021-103994" TargetMode="External"/><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1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en-IE" sz="4400" b="1" dirty="0"/>
              <a:t>İDMANÇILARDA QULAQCIQ SƏYRİMƏSİ</a:t>
            </a:r>
            <a:endParaRPr lang="ru-RU" sz="4400" b="1" dirty="0"/>
          </a:p>
        </p:txBody>
      </p:sp>
      <p:sp>
        <p:nvSpPr>
          <p:cNvPr id="3" name="Подзаголовок 2"/>
          <p:cNvSpPr>
            <a:spLocks noGrp="1"/>
          </p:cNvSpPr>
          <p:nvPr>
            <p:ph type="subTitle" idx="1"/>
          </p:nvPr>
        </p:nvSpPr>
        <p:spPr>
          <a:xfrm>
            <a:off x="1328619" y="4598126"/>
            <a:ext cx="9534246" cy="909791"/>
          </a:xfrm>
        </p:spPr>
        <p:txBody>
          <a:bodyPr>
            <a:normAutofit fontScale="92500"/>
          </a:bodyPr>
          <a:lstStyle/>
          <a:p>
            <a:pPr algn="r"/>
            <a:r>
              <a:rPr lang="az-Latn-AZ" sz="2400" b="1" dirty="0">
                <a:latin typeface="Arial" panose="020B0604020202020204" pitchFamily="34" charset="0"/>
                <a:cs typeface="Arial" panose="020B0604020202020204" pitchFamily="34" charset="0"/>
              </a:rPr>
              <a:t>PhD., DOS. DR. R.QABULOVA</a:t>
            </a:r>
          </a:p>
          <a:p>
            <a:pPr algn="r"/>
            <a:r>
              <a:rPr lang="en-GB" sz="2400" b="1" dirty="0">
                <a:latin typeface="Arial" panose="020B0604020202020204" pitchFamily="34" charset="0"/>
                <a:cs typeface="Arial" panose="020B0604020202020204" pitchFamily="34" charset="0"/>
              </a:rPr>
              <a:t>ATU, MILLI IDMAN TIBB -REABILITASIYA ELMI-PRAKTIK INSTITUTU</a:t>
            </a:r>
            <a:endParaRPr lang="ru-RU"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256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BFADC-F6AC-D745-85E7-0B34F2B4769C}"/>
              </a:ext>
            </a:extLst>
          </p:cNvPr>
          <p:cNvSpPr>
            <a:spLocks noGrp="1"/>
          </p:cNvSpPr>
          <p:nvPr>
            <p:ph type="title"/>
          </p:nvPr>
        </p:nvSpPr>
        <p:spPr>
          <a:xfrm>
            <a:off x="1280162" y="219686"/>
            <a:ext cx="9196250" cy="1176247"/>
          </a:xfrm>
        </p:spPr>
        <p:txBody>
          <a:bodyPr>
            <a:normAutofit/>
          </a:bodyPr>
          <a:lstStyle/>
          <a:p>
            <a:pPr algn="ct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İdmançılarda</a:t>
            </a:r>
            <a:r>
              <a:rPr lang="en-US" sz="3200" b="1" dirty="0">
                <a:latin typeface="Arial" panose="020B0604020202020204" pitchFamily="34" charset="0"/>
                <a:cs typeface="Arial" panose="020B0604020202020204" pitchFamily="34" charset="0"/>
              </a:rPr>
              <a:t> AF </a:t>
            </a:r>
            <a:r>
              <a:rPr lang="en-US" sz="3200" b="1" dirty="0" err="1">
                <a:latin typeface="Arial" panose="020B0604020202020204" pitchFamily="34" charset="0"/>
                <a:cs typeface="Arial" panose="020B0604020202020204" pitchFamily="34" charset="0"/>
              </a:rPr>
              <a:t>yaranma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mexanizmi</a:t>
            </a:r>
            <a:endParaRPr lang="en-US" sz="32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C34B39D-F625-D447-B502-586EFDE7F462}"/>
              </a:ext>
            </a:extLst>
          </p:cNvPr>
          <p:cNvPicPr>
            <a:picLocks noChangeAspect="1"/>
          </p:cNvPicPr>
          <p:nvPr/>
        </p:nvPicPr>
        <p:blipFill>
          <a:blip r:embed="rId3"/>
          <a:stretch>
            <a:fillRect/>
          </a:stretch>
        </p:blipFill>
        <p:spPr>
          <a:xfrm>
            <a:off x="6675120" y="992059"/>
            <a:ext cx="5335360" cy="4533726"/>
          </a:xfrm>
          <a:prstGeom prst="rect">
            <a:avLst/>
          </a:prstGeom>
        </p:spPr>
      </p:pic>
      <p:sp>
        <p:nvSpPr>
          <p:cNvPr id="5" name="Rectangle 4">
            <a:extLst>
              <a:ext uri="{FF2B5EF4-FFF2-40B4-BE49-F238E27FC236}">
                <a16:creationId xmlns:a16="http://schemas.microsoft.com/office/drawing/2014/main" id="{B09D59B6-3186-454F-9398-B846738509D3}"/>
              </a:ext>
            </a:extLst>
          </p:cNvPr>
          <p:cNvSpPr/>
          <p:nvPr/>
        </p:nvSpPr>
        <p:spPr>
          <a:xfrm>
            <a:off x="6675120" y="5637465"/>
            <a:ext cx="6096000" cy="276999"/>
          </a:xfrm>
          <a:prstGeom prst="rect">
            <a:avLst/>
          </a:prstGeom>
        </p:spPr>
        <p:txBody>
          <a:bodyPr>
            <a:spAutoFit/>
          </a:bodyPr>
          <a:lstStyle/>
          <a:p>
            <a:r>
              <a:rPr lang="en-US" sz="1200" b="1" i="1" dirty="0">
                <a:latin typeface="Arial" panose="020B0604020202020204" pitchFamily="34" charset="0"/>
                <a:cs typeface="Arial" panose="020B0604020202020204" pitchFamily="34" charset="0"/>
              </a:rPr>
              <a:t>https://</a:t>
            </a:r>
            <a:r>
              <a:rPr lang="en-US" sz="1200" b="1" i="1" dirty="0" err="1">
                <a:latin typeface="Arial" panose="020B0604020202020204" pitchFamily="34" charset="0"/>
                <a:cs typeface="Arial" panose="020B0604020202020204" pitchFamily="34" charset="0"/>
              </a:rPr>
              <a:t>www.ncbi.nlm.nih.gov</a:t>
            </a:r>
            <a:r>
              <a:rPr lang="en-US" sz="1200" b="1" i="1" dirty="0">
                <a:latin typeface="Arial" panose="020B0604020202020204" pitchFamily="34" charset="0"/>
                <a:cs typeface="Arial" panose="020B0604020202020204" pitchFamily="34" charset="0"/>
              </a:rPr>
              <a:t>/</a:t>
            </a:r>
            <a:r>
              <a:rPr lang="en-US" sz="1200" b="1" i="1" dirty="0" err="1">
                <a:latin typeface="Arial" panose="020B0604020202020204" pitchFamily="34" charset="0"/>
                <a:cs typeface="Arial" panose="020B0604020202020204" pitchFamily="34" charset="0"/>
              </a:rPr>
              <a:t>pmc</a:t>
            </a:r>
            <a:r>
              <a:rPr lang="en-US" sz="1200" b="1" i="1" dirty="0">
                <a:latin typeface="Arial" panose="020B0604020202020204" pitchFamily="34" charset="0"/>
                <a:cs typeface="Arial" panose="020B0604020202020204" pitchFamily="34" charset="0"/>
              </a:rPr>
              <a:t>/articles/PMC5135187/figure/F1/</a:t>
            </a:r>
          </a:p>
        </p:txBody>
      </p:sp>
      <p:sp>
        <p:nvSpPr>
          <p:cNvPr id="3" name="Rectangle 2">
            <a:extLst>
              <a:ext uri="{FF2B5EF4-FFF2-40B4-BE49-F238E27FC236}">
                <a16:creationId xmlns:a16="http://schemas.microsoft.com/office/drawing/2014/main" id="{2AC7D5B0-F3C4-1346-A187-4D30AD629ACA}"/>
              </a:ext>
            </a:extLst>
          </p:cNvPr>
          <p:cNvSpPr/>
          <p:nvPr/>
        </p:nvSpPr>
        <p:spPr>
          <a:xfrm>
            <a:off x="10071463" y="1436913"/>
            <a:ext cx="1711234" cy="230832"/>
          </a:xfrm>
          <a:prstGeom prst="rect">
            <a:avLst/>
          </a:prstGeom>
        </p:spPr>
        <p:txBody>
          <a:bodyPr wrap="square">
            <a:spAutoFit/>
          </a:bodyPr>
          <a:lstStyle/>
          <a:p>
            <a:r>
              <a:rPr lang="en-US" sz="900" b="1" dirty="0">
                <a:latin typeface="Arial" panose="020B0604020202020204" pitchFamily="34" charset="0"/>
                <a:cs typeface="Arial" panose="020B0604020202020204" pitchFamily="34" charset="0"/>
              </a:rPr>
              <a:t>Left atrial size of &gt;4.0 cm</a:t>
            </a:r>
          </a:p>
        </p:txBody>
      </p:sp>
      <p:pic>
        <p:nvPicPr>
          <p:cNvPr id="7" name="Picture 6">
            <a:extLst>
              <a:ext uri="{FF2B5EF4-FFF2-40B4-BE49-F238E27FC236}">
                <a16:creationId xmlns:a16="http://schemas.microsoft.com/office/drawing/2014/main" id="{25AFFF0E-99FE-EB4F-B374-34B6F813F284}"/>
              </a:ext>
            </a:extLst>
          </p:cNvPr>
          <p:cNvPicPr>
            <a:picLocks noChangeAspect="1"/>
          </p:cNvPicPr>
          <p:nvPr/>
        </p:nvPicPr>
        <p:blipFill>
          <a:blip r:embed="rId4"/>
          <a:stretch>
            <a:fillRect/>
          </a:stretch>
        </p:blipFill>
        <p:spPr>
          <a:xfrm>
            <a:off x="901337" y="1021779"/>
            <a:ext cx="5532120" cy="4504006"/>
          </a:xfrm>
          <a:prstGeom prst="rect">
            <a:avLst/>
          </a:prstGeom>
        </p:spPr>
      </p:pic>
      <p:sp>
        <p:nvSpPr>
          <p:cNvPr id="8" name="Rectangle 7">
            <a:extLst>
              <a:ext uri="{FF2B5EF4-FFF2-40B4-BE49-F238E27FC236}">
                <a16:creationId xmlns:a16="http://schemas.microsoft.com/office/drawing/2014/main" id="{D567B388-8278-A54F-B09C-40A358E6F6F3}"/>
              </a:ext>
            </a:extLst>
          </p:cNvPr>
          <p:cNvSpPr/>
          <p:nvPr/>
        </p:nvSpPr>
        <p:spPr>
          <a:xfrm>
            <a:off x="901337" y="5637465"/>
            <a:ext cx="9209314" cy="415498"/>
          </a:xfrm>
          <a:prstGeom prst="rect">
            <a:avLst/>
          </a:prstGeom>
        </p:spPr>
        <p:txBody>
          <a:bodyPr wrap="square">
            <a:spAutoFit/>
          </a:bodyPr>
          <a:lstStyle/>
          <a:p>
            <a:r>
              <a:rPr lang="en-IE" sz="1050" b="1" i="1" dirty="0">
                <a:latin typeface="Arial" panose="020B0604020202020204" pitchFamily="34" charset="0"/>
                <a:cs typeface="Arial" panose="020B0604020202020204" pitchFamily="34" charset="0"/>
              </a:rPr>
              <a:t>Vol 61: </a:t>
            </a:r>
            <a:r>
              <a:rPr lang="en-IE" sz="1050" b="1" i="1" dirty="0" err="1">
                <a:latin typeface="Arial" panose="020B0604020202020204" pitchFamily="34" charset="0"/>
                <a:cs typeface="Arial" panose="020B0604020202020204" pitchFamily="34" charset="0"/>
              </a:rPr>
              <a:t>december</a:t>
            </a:r>
            <a:r>
              <a:rPr lang="en-IE" sz="1050" b="1" i="1" dirty="0">
                <a:latin typeface="Arial" panose="020B0604020202020204" pitchFamily="34" charset="0"/>
                <a:cs typeface="Arial" panose="020B0604020202020204" pitchFamily="34" charset="0"/>
              </a:rPr>
              <a:t> • </a:t>
            </a:r>
            <a:r>
              <a:rPr lang="en-IE" sz="1050" b="1" i="1" dirty="0" err="1">
                <a:latin typeface="Arial" panose="020B0604020202020204" pitchFamily="34" charset="0"/>
                <a:cs typeface="Arial" panose="020B0604020202020204" pitchFamily="34" charset="0"/>
              </a:rPr>
              <a:t>décembre</a:t>
            </a:r>
            <a:r>
              <a:rPr lang="en-IE" sz="1050" b="1" i="1" dirty="0">
                <a:latin typeface="Arial" panose="020B0604020202020204" pitchFamily="34" charset="0"/>
                <a:cs typeface="Arial" panose="020B0604020202020204" pitchFamily="34" charset="0"/>
              </a:rPr>
              <a:t> 2015 | Canadian Family Physician • </a:t>
            </a:r>
          </a:p>
          <a:p>
            <a:r>
              <a:rPr lang="en-IE" sz="1050" b="1" i="1" dirty="0">
                <a:latin typeface="Arial" panose="020B0604020202020204" pitchFamily="34" charset="0"/>
                <a:cs typeface="Arial" panose="020B0604020202020204" pitchFamily="34" charset="0"/>
              </a:rPr>
              <a:t>Le </a:t>
            </a:r>
            <a:r>
              <a:rPr lang="en-IE" sz="1050" b="1" i="1" dirty="0" err="1">
                <a:latin typeface="Arial" panose="020B0604020202020204" pitchFamily="34" charset="0"/>
                <a:cs typeface="Arial" panose="020B0604020202020204" pitchFamily="34" charset="0"/>
              </a:rPr>
              <a:t>Médecin</a:t>
            </a:r>
            <a:r>
              <a:rPr lang="en-IE" sz="1050" b="1" i="1" dirty="0">
                <a:latin typeface="Arial" panose="020B0604020202020204" pitchFamily="34" charset="0"/>
                <a:cs typeface="Arial" panose="020B0604020202020204" pitchFamily="34" charset="0"/>
              </a:rPr>
              <a:t> de </a:t>
            </a:r>
            <a:r>
              <a:rPr lang="en-IE" sz="1050" b="1" i="1" dirty="0" err="1">
                <a:latin typeface="Arial" panose="020B0604020202020204" pitchFamily="34" charset="0"/>
                <a:cs typeface="Arial" panose="020B0604020202020204" pitchFamily="34" charset="0"/>
              </a:rPr>
              <a:t>famille</a:t>
            </a:r>
            <a:r>
              <a:rPr lang="en-IE" sz="1050" b="1" i="1" dirty="0">
                <a:latin typeface="Arial" panose="020B0604020202020204" pitchFamily="34" charset="0"/>
                <a:cs typeface="Arial" panose="020B0604020202020204" pitchFamily="34" charset="0"/>
              </a:rPr>
              <a:t> </a:t>
            </a:r>
            <a:r>
              <a:rPr lang="en-IE" sz="1050" b="1" i="1" dirty="0" err="1">
                <a:latin typeface="Arial" panose="020B0604020202020204" pitchFamily="34" charset="0"/>
                <a:cs typeface="Arial" panose="020B0604020202020204" pitchFamily="34" charset="0"/>
              </a:rPr>
              <a:t>canadien</a:t>
            </a:r>
            <a:r>
              <a:rPr lang="en-IE" sz="1050" b="1" i="1" dirty="0">
                <a:latin typeface="Arial" panose="020B0604020202020204" pitchFamily="34" charset="0"/>
                <a:cs typeface="Arial" panose="020B0604020202020204" pitchFamily="34" charset="0"/>
              </a:rPr>
              <a:t> 1</a:t>
            </a:r>
            <a:endParaRPr lang="en-US" sz="105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4117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336D0D90-21D8-9B47-9ADB-99A6B1078F57}"/>
              </a:ext>
            </a:extLst>
          </p:cNvPr>
          <p:cNvSpPr txBox="1">
            <a:spLocks noChangeArrowheads="1"/>
          </p:cNvSpPr>
          <p:nvPr/>
        </p:nvSpPr>
        <p:spPr bwMode="auto">
          <a:xfrm>
            <a:off x="1848995" y="381641"/>
            <a:ext cx="8494012"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2" b="1">
                <a:latin typeface="Arial" panose="020B0604020202020204" pitchFamily="34" charset="0"/>
              </a:rPr>
              <a:t>Central illustration of the main study outcomes. </a:t>
            </a:r>
          </a:p>
        </p:txBody>
      </p:sp>
      <p:pic>
        <p:nvPicPr>
          <p:cNvPr id="3074" name="Picture 2">
            <a:extLst>
              <a:ext uri="{FF2B5EF4-FFF2-40B4-BE49-F238E27FC236}">
                <a16:creationId xmlns:a16="http://schemas.microsoft.com/office/drawing/2014/main" id="{CA22C696-D5EB-4A40-BCE2-256ECA9BA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0194" y="6205613"/>
            <a:ext cx="816565" cy="5227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8B6FC19E-69BE-054C-B25C-2CAD210C7A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8889" y="979304"/>
            <a:ext cx="7458543"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CE5EA3BC-060E-5049-B41E-F39435D0A177}"/>
              </a:ext>
            </a:extLst>
          </p:cNvPr>
          <p:cNvSpPr txBox="1">
            <a:spLocks noChangeArrowheads="1"/>
          </p:cNvSpPr>
          <p:nvPr/>
        </p:nvSpPr>
        <p:spPr bwMode="auto">
          <a:xfrm>
            <a:off x="2368890" y="5972308"/>
            <a:ext cx="3918651"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latin typeface="Arial" panose="020B0604020202020204" pitchFamily="34" charset="0"/>
              </a:rPr>
              <a:t>William Newman et al. Br J Sports Med 2021;55:1233-1238</a:t>
            </a:r>
          </a:p>
        </p:txBody>
      </p:sp>
      <p:sp>
        <p:nvSpPr>
          <p:cNvPr id="3077" name="Text Box 5">
            <a:extLst>
              <a:ext uri="{FF2B5EF4-FFF2-40B4-BE49-F238E27FC236}">
                <a16:creationId xmlns:a16="http://schemas.microsoft.com/office/drawing/2014/main" id="{E7EDCCB1-70CA-6648-ADEE-5D99400FC66D}"/>
              </a:ext>
            </a:extLst>
          </p:cNvPr>
          <p:cNvSpPr txBox="1">
            <a:spLocks noChangeArrowheads="1"/>
          </p:cNvSpPr>
          <p:nvPr/>
        </p:nvSpPr>
        <p:spPr bwMode="auto">
          <a:xfrm>
            <a:off x="1621451" y="6613175"/>
            <a:ext cx="685800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Copyright © BMJ Publishing Group Ltd &amp; British Association of Sport and Exercise Medicine. All rights reserved.</a:t>
            </a:r>
          </a:p>
        </p:txBody>
      </p:sp>
    </p:spTree>
    <p:extLst>
      <p:ext uri="{BB962C8B-B14F-4D97-AF65-F5344CB8AC3E}">
        <p14:creationId xmlns:p14="http://schemas.microsoft.com/office/powerpoint/2010/main" val="2076483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24090-BDDB-C441-9400-C72555AAE635}"/>
              </a:ext>
            </a:extLst>
          </p:cNvPr>
          <p:cNvSpPr>
            <a:spLocks noGrp="1"/>
          </p:cNvSpPr>
          <p:nvPr>
            <p:ph type="title"/>
          </p:nvPr>
        </p:nvSpPr>
        <p:spPr>
          <a:xfrm>
            <a:off x="1387365" y="0"/>
            <a:ext cx="9601200" cy="630382"/>
          </a:xfrm>
        </p:spPr>
        <p:txBody>
          <a:bodyPr>
            <a:normAutofit fontScale="90000"/>
          </a:bodyPr>
          <a:lstStyle/>
          <a:p>
            <a:pPr algn="ctr"/>
            <a:r>
              <a:rPr lang="en-US" b="1" dirty="0" err="1">
                <a:latin typeface="Arial" panose="020B0604020202020204" pitchFamily="34" charset="0"/>
                <a:cs typeface="Arial" panose="020B0604020202020204" pitchFamily="34" charset="0"/>
              </a:rPr>
              <a:t>Triggerlər</a:t>
            </a:r>
            <a:r>
              <a:rPr lang="en-US" b="1" dirty="0">
                <a:latin typeface="Arial" panose="020B0604020202020204" pitchFamily="34" charset="0"/>
                <a:cs typeface="Arial" panose="020B0604020202020204" pitchFamily="34" charset="0"/>
              </a:rPr>
              <a:t> </a:t>
            </a:r>
          </a:p>
        </p:txBody>
      </p:sp>
      <p:sp>
        <p:nvSpPr>
          <p:cNvPr id="3" name="Content Placeholder 2">
            <a:extLst>
              <a:ext uri="{FF2B5EF4-FFF2-40B4-BE49-F238E27FC236}">
                <a16:creationId xmlns:a16="http://schemas.microsoft.com/office/drawing/2014/main" id="{D8E95FC1-8AD6-354E-B51E-438472FDFDB8}"/>
              </a:ext>
            </a:extLst>
          </p:cNvPr>
          <p:cNvSpPr>
            <a:spLocks noGrp="1"/>
          </p:cNvSpPr>
          <p:nvPr>
            <p:ph idx="1"/>
          </p:nvPr>
        </p:nvSpPr>
        <p:spPr>
          <a:xfrm>
            <a:off x="826974" y="679353"/>
            <a:ext cx="11249412" cy="5917929"/>
          </a:xfrm>
          <a:gradFill>
            <a:gsLst>
              <a:gs pos="71994">
                <a:srgbClr val="0E7364"/>
              </a:gs>
              <a:gs pos="0">
                <a:schemeClr val="accent1">
                  <a:lumMod val="5000"/>
                  <a:lumOff val="95000"/>
                </a:schemeClr>
              </a:gs>
              <a:gs pos="10000">
                <a:srgbClr val="00796F"/>
              </a:gs>
              <a:gs pos="100000">
                <a:schemeClr val="accent4">
                  <a:lumMod val="75000"/>
                </a:schemeClr>
              </a:gs>
              <a:gs pos="100000">
                <a:srgbClr val="00837A"/>
              </a:gs>
            </a:gsLst>
            <a:lin ang="8100000" scaled="1"/>
          </a:gradFill>
        </p:spPr>
        <p:txBody>
          <a:bodyPr>
            <a:normAutofit/>
          </a:bodyPr>
          <a:lstStyle/>
          <a:p>
            <a:r>
              <a:rPr lang="en-US" sz="2400" b="1" dirty="0" err="1">
                <a:solidFill>
                  <a:schemeClr val="bg1"/>
                </a:solidFill>
                <a:latin typeface="Arial" panose="020B0604020202020204" pitchFamily="34" charset="0"/>
                <a:cs typeface="Arial" panose="020B0604020202020204" pitchFamily="34" charset="0"/>
              </a:rPr>
              <a:t>İdman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qida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əlavələri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hətta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qeyri-rəqabətli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səviyyədə</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olsa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belə</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müntəzəm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məşq</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edən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və</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idmanla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məşğul</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olan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şəxslər</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tərəfindən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istifadə</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edilir</a:t>
            </a:r>
            <a:r>
              <a:rPr lang="en-US" sz="2400" b="1" dirty="0">
                <a:solidFill>
                  <a:schemeClr val="bg1"/>
                </a:solidFill>
                <a:latin typeface="Arial" panose="020B0604020202020204" pitchFamily="34" charset="0"/>
                <a:cs typeface="Arial" panose="020B0604020202020204" pitchFamily="34" charset="0"/>
              </a:rPr>
              <a:t>. </a:t>
            </a:r>
          </a:p>
          <a:p>
            <a:r>
              <a:rPr lang="en-US" sz="2400" b="1" dirty="0" err="1">
                <a:solidFill>
                  <a:schemeClr val="bg1"/>
                </a:solidFill>
                <a:latin typeface="Arial" panose="020B0604020202020204" pitchFamily="34" charset="0"/>
                <a:cs typeface="Arial" panose="020B0604020202020204" pitchFamily="34" charset="0"/>
              </a:rPr>
              <a:t>Peşəkar</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idmançılar</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performansı</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yaxşılaşdırmaq</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üçün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bəzən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Ümumdünya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Antidopinq</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Agentliyi</a:t>
            </a:r>
            <a:r>
              <a:rPr lang="en-US" sz="2400" b="1" dirty="0">
                <a:solidFill>
                  <a:schemeClr val="bg1"/>
                </a:solidFill>
                <a:latin typeface="Arial" panose="020B0604020202020204" pitchFamily="34" charset="0"/>
                <a:cs typeface="Arial" panose="020B0604020202020204" pitchFamily="34" charset="0"/>
              </a:rPr>
              <a:t> (WADA) </a:t>
            </a:r>
            <a:r>
              <a:rPr lang="en-US" sz="2400" b="1" dirty="0" err="1">
                <a:solidFill>
                  <a:schemeClr val="bg1"/>
                </a:solidFill>
                <a:latin typeface="Arial" panose="020B0604020202020204" pitchFamily="34" charset="0"/>
                <a:cs typeface="Arial" panose="020B0604020202020204" pitchFamily="34" charset="0"/>
              </a:rPr>
              <a:t>tərəfindən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qadağan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olunmuş</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qeyri-qanuni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və</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ya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performansı</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artıran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dərmanlardan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istifadə</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edirlər</a:t>
            </a:r>
            <a:r>
              <a:rPr lang="en-US" sz="2400" b="1" dirty="0">
                <a:solidFill>
                  <a:schemeClr val="bg1"/>
                </a:solidFill>
                <a:latin typeface="Arial" panose="020B0604020202020204" pitchFamily="34" charset="0"/>
                <a:cs typeface="Arial" panose="020B0604020202020204" pitchFamily="34" charset="0"/>
              </a:rPr>
              <a:t> </a:t>
            </a:r>
          </a:p>
          <a:p>
            <a:r>
              <a:rPr lang="en-US" sz="2400" b="1" dirty="0" err="1">
                <a:solidFill>
                  <a:schemeClr val="bg1"/>
                </a:solidFill>
                <a:latin typeface="Arial" panose="020B0604020202020204" pitchFamily="34" charset="0"/>
                <a:cs typeface="Arial" panose="020B0604020202020204" pitchFamily="34" charset="0"/>
              </a:rPr>
              <a:t>Gənc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idmançılarda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anabolik</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steroidlərlə</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əlaqəli</a:t>
            </a:r>
            <a:r>
              <a:rPr lang="en-US" sz="2400" b="1" dirty="0">
                <a:solidFill>
                  <a:schemeClr val="bg1"/>
                </a:solidFill>
                <a:latin typeface="Arial" panose="020B0604020202020204" pitchFamily="34" charset="0"/>
                <a:cs typeface="Arial" panose="020B0604020202020204" pitchFamily="34" charset="0"/>
              </a:rPr>
              <a:t> AF </a:t>
            </a:r>
            <a:r>
              <a:rPr lang="en-US" sz="2400" b="1" dirty="0" err="1">
                <a:solidFill>
                  <a:schemeClr val="bg1"/>
                </a:solidFill>
                <a:latin typeface="Arial" panose="020B0604020202020204" pitchFamily="34" charset="0"/>
                <a:cs typeface="Arial" panose="020B0604020202020204" pitchFamily="34" charset="0"/>
              </a:rPr>
              <a:t>riskinin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artması</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halları</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qeyd</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olunmuşdur</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Lakin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anabolik</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steroidlərin</a:t>
            </a:r>
            <a:r>
              <a:rPr lang="en-US" sz="2400" b="1" dirty="0">
                <a:solidFill>
                  <a:schemeClr val="bg1"/>
                </a:solidFill>
                <a:latin typeface="Arial" panose="020B0604020202020204" pitchFamily="34" charset="0"/>
                <a:cs typeface="Arial" panose="020B0604020202020204" pitchFamily="34" charset="0"/>
              </a:rPr>
              <a:t> AF </a:t>
            </a:r>
            <a:r>
              <a:rPr lang="en-US" sz="2400" b="1" dirty="0" err="1">
                <a:solidFill>
                  <a:schemeClr val="bg1"/>
                </a:solidFill>
                <a:latin typeface="Arial" panose="020B0604020202020204" pitchFamily="34" charset="0"/>
                <a:cs typeface="Arial" panose="020B0604020202020204" pitchFamily="34" charset="0"/>
              </a:rPr>
              <a:t>riski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ilə</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bağlı</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sistematik</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tədqiqatlar</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yoxdur</a:t>
            </a:r>
            <a:r>
              <a:rPr lang="en-US" sz="2400" b="1" dirty="0">
                <a:solidFill>
                  <a:schemeClr val="bg1"/>
                </a:solidFill>
                <a:latin typeface="Arial" panose="020B0604020202020204" pitchFamily="34" charset="0"/>
                <a:cs typeface="Arial" panose="020B0604020202020204" pitchFamily="34" charset="0"/>
              </a:rPr>
              <a:t>.</a:t>
            </a:r>
          </a:p>
          <a:p>
            <a:r>
              <a:rPr lang="en-US" sz="2400" b="1" dirty="0" err="1">
                <a:solidFill>
                  <a:schemeClr val="bg1"/>
                </a:solidFill>
                <a:latin typeface="Arial" panose="020B0604020202020204" pitchFamily="34" charset="0"/>
                <a:cs typeface="Arial" panose="020B0604020202020204" pitchFamily="34" charset="0"/>
              </a:rPr>
              <a:t>Enerji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içkiləri</a:t>
            </a:r>
            <a:r>
              <a:rPr lang="en-US" sz="2400" b="1" dirty="0">
                <a:solidFill>
                  <a:schemeClr val="bg1"/>
                </a:solidFill>
                <a:latin typeface="Arial" panose="020B0604020202020204" pitchFamily="34" charset="0"/>
                <a:cs typeface="Arial" panose="020B0604020202020204" pitchFamily="34" charset="0"/>
              </a:rPr>
              <a:t> -  </a:t>
            </a:r>
            <a:r>
              <a:rPr lang="en-US" sz="2400" b="1" dirty="0" err="1">
                <a:solidFill>
                  <a:schemeClr val="bg1"/>
                </a:solidFill>
                <a:latin typeface="Arial" panose="020B0604020202020204" pitchFamily="34" charset="0"/>
                <a:cs typeface="Arial" panose="020B0604020202020204" pitchFamily="34" charset="0"/>
              </a:rPr>
              <a:t>tərkibində</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yüksək</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dozada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kofein</a:t>
            </a:r>
            <a:r>
              <a:rPr lang="en-US" sz="2400" b="1" dirty="0">
                <a:solidFill>
                  <a:schemeClr val="bg1"/>
                </a:solidFill>
                <a:latin typeface="Arial" panose="020B0604020202020204" pitchFamily="34" charset="0"/>
                <a:cs typeface="Arial" panose="020B0604020202020204" pitchFamily="34" charset="0"/>
              </a:rPr>
              <a:t> (50 </a:t>
            </a:r>
            <a:r>
              <a:rPr lang="en-US" sz="2400" b="1" dirty="0" err="1">
                <a:solidFill>
                  <a:schemeClr val="bg1"/>
                </a:solidFill>
                <a:latin typeface="Arial" panose="020B0604020202020204" pitchFamily="34" charset="0"/>
                <a:cs typeface="Arial" panose="020B0604020202020204" pitchFamily="34" charset="0"/>
              </a:rPr>
              <a:t>mq-dan</a:t>
            </a:r>
            <a:r>
              <a:rPr lang="en-US" sz="2400" b="1" dirty="0">
                <a:solidFill>
                  <a:schemeClr val="bg1"/>
                </a:solidFill>
                <a:latin typeface="Arial" panose="020B0604020202020204" pitchFamily="34" charset="0"/>
                <a:cs typeface="Arial" panose="020B0604020202020204" pitchFamily="34" charset="0"/>
              </a:rPr>
              <a:t> 500 </a:t>
            </a:r>
            <a:r>
              <a:rPr lang="en-US" sz="2400" b="1" dirty="0" err="1">
                <a:solidFill>
                  <a:schemeClr val="bg1"/>
                </a:solidFill>
                <a:latin typeface="Arial" panose="020B0604020202020204" pitchFamily="34" charset="0"/>
                <a:cs typeface="Arial" panose="020B0604020202020204" pitchFamily="34" charset="0"/>
              </a:rPr>
              <a:t>mq</a:t>
            </a:r>
            <a:r>
              <a:rPr lang="en-US" sz="2400" b="1" dirty="0">
                <a:solidFill>
                  <a:schemeClr val="bg1"/>
                </a:solidFill>
                <a:latin typeface="Arial" panose="020B0604020202020204" pitchFamily="34" charset="0"/>
                <a:cs typeface="Arial" panose="020B0604020202020204" pitchFamily="34" charset="0"/>
              </a:rPr>
              <a:t>-a </a:t>
            </a:r>
            <a:r>
              <a:rPr lang="en-US" sz="2400" b="1" dirty="0" err="1">
                <a:solidFill>
                  <a:schemeClr val="bg1"/>
                </a:solidFill>
                <a:latin typeface="Arial" panose="020B0604020202020204" pitchFamily="34" charset="0"/>
                <a:cs typeface="Arial" panose="020B0604020202020204" pitchFamily="34" charset="0"/>
              </a:rPr>
              <a:t>qədər</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taurin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jenşen</a:t>
            </a:r>
            <a:r>
              <a:rPr lang="en-US" sz="2400" b="1" dirty="0">
                <a:solidFill>
                  <a:schemeClr val="bg1"/>
                </a:solidFill>
                <a:latin typeface="Arial" panose="020B0604020202020204" pitchFamily="34" charset="0"/>
                <a:cs typeface="Arial" panose="020B0604020202020204" pitchFamily="34" charset="0"/>
              </a:rPr>
              <a:t>, s </a:t>
            </a:r>
            <a:r>
              <a:rPr lang="en-US" sz="2400" b="1" dirty="0" err="1">
                <a:solidFill>
                  <a:schemeClr val="bg1"/>
                </a:solidFill>
                <a:latin typeface="Arial" panose="020B0604020202020204" pitchFamily="34" charset="0"/>
                <a:cs typeface="Arial" panose="020B0604020202020204" pitchFamily="34" charset="0"/>
              </a:rPr>
              <a:t>kimi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stimulyantlar</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və</a:t>
            </a:r>
            <a:r>
              <a:rPr lang="en-US" sz="2400" b="1" dirty="0">
                <a:solidFill>
                  <a:schemeClr val="bg1"/>
                </a:solidFill>
                <a:latin typeface="Arial" panose="020B0604020202020204" pitchFamily="34" charset="0"/>
                <a:cs typeface="Arial" panose="020B0604020202020204" pitchFamily="34" charset="0"/>
              </a:rPr>
              <a:t> riboflavin, </a:t>
            </a:r>
            <a:r>
              <a:rPr lang="en-US" sz="2400" b="1" dirty="0" err="1">
                <a:solidFill>
                  <a:schemeClr val="bg1"/>
                </a:solidFill>
                <a:latin typeface="Arial" panose="020B0604020202020204" pitchFamily="34" charset="0"/>
                <a:cs typeface="Arial" panose="020B0604020202020204" pitchFamily="34" charset="0"/>
              </a:rPr>
              <a:t>pantoten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turşusu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və</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tiamin</a:t>
            </a:r>
            <a:r>
              <a:rPr lang="en-US" sz="2400" b="1" dirty="0">
                <a:solidFill>
                  <a:schemeClr val="bg1"/>
                </a:solidFill>
                <a:latin typeface="Arial" panose="020B0604020202020204" pitchFamily="34" charset="0"/>
                <a:cs typeface="Arial" panose="020B0604020202020204" pitchFamily="34" charset="0"/>
              </a:rPr>
              <a:t> var. </a:t>
            </a:r>
            <a:r>
              <a:rPr lang="en-US" sz="2400" b="1" dirty="0" err="1">
                <a:solidFill>
                  <a:schemeClr val="bg1"/>
                </a:solidFill>
                <a:latin typeface="Arial" panose="020B0604020202020204" pitchFamily="34" charset="0"/>
                <a:cs typeface="Arial" panose="020B0604020202020204" pitchFamily="34" charset="0"/>
              </a:rPr>
              <a:t>Hətta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sağlam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insanlarda</a:t>
            </a:r>
            <a:r>
              <a:rPr lang="en-US" sz="2400" b="1" dirty="0">
                <a:solidFill>
                  <a:schemeClr val="bg1"/>
                </a:solidFill>
                <a:latin typeface="Arial" panose="020B0604020202020204" pitchFamily="34" charset="0"/>
                <a:cs typeface="Arial" panose="020B0604020202020204" pitchFamily="34" charset="0"/>
              </a:rPr>
              <a:t>  AT-</a:t>
            </a:r>
            <a:r>
              <a:rPr lang="en-US" sz="2400" b="1" dirty="0" err="1">
                <a:solidFill>
                  <a:schemeClr val="bg1"/>
                </a:solidFill>
                <a:latin typeface="Arial" panose="020B0604020202020204" pitchFamily="34" charset="0"/>
                <a:cs typeface="Arial" panose="020B0604020202020204" pitchFamily="34" charset="0"/>
              </a:rPr>
              <a:t>nin</a:t>
            </a:r>
            <a:r>
              <a:rPr lang="en-US" sz="2400" b="1" dirty="0">
                <a:solidFill>
                  <a:schemeClr val="bg1"/>
                </a:solidFill>
                <a:latin typeface="Arial" panose="020B0604020202020204" pitchFamily="34" charset="0"/>
                <a:cs typeface="Arial" panose="020B0604020202020204" pitchFamily="34" charset="0"/>
              </a:rPr>
              <a:t> 10 mmHg, ÜVS 5-7 </a:t>
            </a:r>
            <a:r>
              <a:rPr lang="en-US" sz="2400" b="1" dirty="0" err="1">
                <a:solidFill>
                  <a:schemeClr val="bg1"/>
                </a:solidFill>
                <a:latin typeface="Arial" panose="020B0604020202020204" pitchFamily="34" charset="0"/>
                <a:cs typeface="Arial" panose="020B0604020202020204" pitchFamily="34" charset="0"/>
              </a:rPr>
              <a:t>döyüntü</a:t>
            </a:r>
            <a:r>
              <a:rPr lang="en-US" sz="2400" b="1" dirty="0">
                <a:solidFill>
                  <a:schemeClr val="bg1"/>
                </a:solidFill>
                <a:latin typeface="Arial" panose="020B0604020202020204" pitchFamily="34" charset="0"/>
                <a:cs typeface="Arial" panose="020B0604020202020204" pitchFamily="34" charset="0"/>
              </a:rPr>
              <a:t>/</a:t>
            </a:r>
            <a:r>
              <a:rPr lang="en-US" sz="2400" b="1" dirty="0" err="1">
                <a:solidFill>
                  <a:schemeClr val="bg1"/>
                </a:solidFill>
                <a:latin typeface="Arial" panose="020B0604020202020204" pitchFamily="34" charset="0"/>
                <a:cs typeface="Arial" panose="020B0604020202020204" pitchFamily="34" charset="0"/>
              </a:rPr>
              <a:t>dəqiqədə</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artmasına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səbəb</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ola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bilər</a:t>
            </a:r>
            <a:r>
              <a:rPr lang="en-US" sz="2400" b="1" dirty="0">
                <a:solidFill>
                  <a:schemeClr val="bg1"/>
                </a:solidFill>
                <a:latin typeface="Arial" panose="020B0604020202020204" pitchFamily="34" charset="0"/>
                <a:cs typeface="Arial" panose="020B0604020202020204" pitchFamily="34" charset="0"/>
              </a:rPr>
              <a:t>.</a:t>
            </a:r>
          </a:p>
          <a:p>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Hazırda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enerji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içkilərinin</a:t>
            </a:r>
            <a:r>
              <a:rPr lang="en-US" sz="2400" b="1" dirty="0">
                <a:solidFill>
                  <a:schemeClr val="bg1"/>
                </a:solidFill>
                <a:latin typeface="Arial" panose="020B0604020202020204" pitchFamily="34" charset="0"/>
                <a:cs typeface="Arial" panose="020B0604020202020204" pitchFamily="34" charset="0"/>
              </a:rPr>
              <a:t> EKQ -</a:t>
            </a:r>
            <a:r>
              <a:rPr lang="en-US" sz="2400" b="1" dirty="0" err="1">
                <a:solidFill>
                  <a:schemeClr val="bg1"/>
                </a:solidFill>
                <a:latin typeface="Arial" panose="020B0604020202020204" pitchFamily="34" charset="0"/>
                <a:cs typeface="Arial" panose="020B0604020202020204" pitchFamily="34" charset="0"/>
              </a:rPr>
              <a:t>də</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dəyişikliklər</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ilə</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əlaqəsinə</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dair</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obyektiv</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məlumat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yoxdur</a:t>
            </a:r>
            <a:r>
              <a:rPr lang="en-US" sz="2400" b="1" dirty="0">
                <a:solidFill>
                  <a:schemeClr val="bg1"/>
                </a:solidFill>
                <a:latin typeface="Arial" panose="020B0604020202020204" pitchFamily="34" charset="0"/>
                <a:cs typeface="Arial" panose="020B0604020202020204" pitchFamily="34" charset="0"/>
              </a:rPr>
              <a:t>. </a:t>
            </a:r>
          </a:p>
          <a:p>
            <a:endParaRPr lang="en-US" sz="2400" dirty="0">
              <a:solidFill>
                <a:schemeClr val="bg1"/>
              </a:solidFill>
            </a:endParaRPr>
          </a:p>
          <a:p>
            <a:endParaRPr lang="en-US" sz="2400" dirty="0">
              <a:solidFill>
                <a:schemeClr val="bg1"/>
              </a:solidFill>
            </a:endParaRPr>
          </a:p>
        </p:txBody>
      </p:sp>
      <p:sp>
        <p:nvSpPr>
          <p:cNvPr id="5" name="Rectangle 4">
            <a:extLst>
              <a:ext uri="{FF2B5EF4-FFF2-40B4-BE49-F238E27FC236}">
                <a16:creationId xmlns:a16="http://schemas.microsoft.com/office/drawing/2014/main" id="{964198CD-0F8C-E34A-8663-0C66C22809D6}"/>
              </a:ext>
            </a:extLst>
          </p:cNvPr>
          <p:cNvSpPr/>
          <p:nvPr/>
        </p:nvSpPr>
        <p:spPr>
          <a:xfrm>
            <a:off x="6005946" y="6412616"/>
            <a:ext cx="5948231" cy="369332"/>
          </a:xfrm>
          <a:prstGeom prst="rect">
            <a:avLst/>
          </a:prstGeom>
        </p:spPr>
        <p:txBody>
          <a:bodyPr wrap="none">
            <a:spAutoFit/>
          </a:bodyPr>
          <a:lstStyle/>
          <a:p>
            <a:r>
              <a:rPr lang="en-US" dirty="0"/>
              <a:t>https://</a:t>
            </a:r>
            <a:r>
              <a:rPr lang="en-US" dirty="0" err="1"/>
              <a:t>www.ncbi.nlm.nih.gov</a:t>
            </a:r>
            <a:r>
              <a:rPr lang="en-US" dirty="0"/>
              <a:t>/</a:t>
            </a:r>
            <a:r>
              <a:rPr lang="en-US" dirty="0" err="1"/>
              <a:t>pmc</a:t>
            </a:r>
            <a:r>
              <a:rPr lang="en-US" dirty="0"/>
              <a:t>/articles/PMC5135187/</a:t>
            </a:r>
          </a:p>
        </p:txBody>
      </p:sp>
    </p:spTree>
    <p:extLst>
      <p:ext uri="{BB962C8B-B14F-4D97-AF65-F5344CB8AC3E}">
        <p14:creationId xmlns:p14="http://schemas.microsoft.com/office/powerpoint/2010/main" val="3805105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a:xfrm>
            <a:off x="1993900" y="123420"/>
            <a:ext cx="9398000" cy="61277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dirty="0"/>
              <a:t>Figure 1. </a:t>
            </a:r>
            <a:r>
              <a:rPr lang="en-US" altLang="en-US" b="0" dirty="0"/>
              <a:t>Synopsis of factors influencing the development of atrial fibrillation in athletes.
</a:t>
            </a:r>
          </a:p>
        </p:txBody>
      </p:sp>
      <p:sp>
        <p:nvSpPr>
          <p:cNvPr id="5122" name="Footer Placeholder 3"/>
          <p:cNvSpPr>
            <a:spLocks noGrp="1"/>
          </p:cNvSpPr>
          <p:nvPr>
            <p:ph type="ftr" sz="quarter" idx="11"/>
          </p:nvPr>
        </p:nvSpPr>
        <p:spPr>
          <a:xfrm>
            <a:off x="1524000" y="5994400"/>
            <a:ext cx="7677150" cy="863600"/>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i="1">
                <a:solidFill>
                  <a:srgbClr val="333333"/>
                </a:solidFill>
              </a:rPr>
              <a:t>Eur. J. Prev. Cardiol.</a:t>
            </a:r>
            <a:r>
              <a:rPr lang="en-US" altLang="en-US" sz="1000">
                <a:solidFill>
                  <a:srgbClr val="333333"/>
                </a:solidFill>
              </a:rPr>
              <a:t>, Volume 21, Issue 8, 1 August 2014, Pages 1040–1048, </a:t>
            </a:r>
            <a:r>
              <a:rPr lang="en-US" altLang="en-US" sz="1000">
                <a:solidFill>
                  <a:srgbClr val="333333"/>
                </a:solidFill>
                <a:hlinkClick r:id="rId3"/>
              </a:rPr>
              <a:t>https://doi.org/10.1177/2047487313476414</a:t>
            </a:r>
            <a:endParaRPr lang="en-US" altLang="en-US" sz="1000">
              <a:solidFill>
                <a:srgbClr val="333333"/>
              </a:solidFill>
            </a:endParaRPr>
          </a:p>
          <a:p>
            <a:pPr marL="0" indent="0" eaLnBrk="1" hangingPunct="1">
              <a:spcBef>
                <a:spcPct val="0"/>
              </a:spcBef>
              <a:spcAft>
                <a:spcPts val="600"/>
              </a:spcAft>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pic>
        <p:nvPicPr>
          <p:cNvPr id="5124" name="Picture 4" descr="Oxford University Press"/>
          <p:cNvPicPr>
            <a:picLocks noChangeAspect="1"/>
          </p:cNvPicPr>
          <p:nvPr/>
        </p:nvPicPr>
        <p:blipFill>
          <a:blip r:embed="rId4"/>
          <a:stretch>
            <a:fillRect/>
          </a:stretch>
        </p:blipFill>
        <p:spPr>
          <a:xfrm>
            <a:off x="9428162" y="6294439"/>
            <a:ext cx="1058862" cy="244475"/>
          </a:xfrm>
          <a:prstGeom prst="rect">
            <a:avLst/>
          </a:prstGeom>
          <a:noFill/>
          <a:ln>
            <a:noFill/>
            <a:miter lim="800000"/>
          </a:ln>
        </p:spPr>
      </p:pic>
      <p:pic>
        <p:nvPicPr>
          <p:cNvPr id="5125" name="New picture"/>
          <p:cNvPicPr/>
          <p:nvPr/>
        </p:nvPicPr>
        <p:blipFill>
          <a:blip r:embed="rId5"/>
          <a:stretch>
            <a:fillRect/>
          </a:stretch>
        </p:blipFill>
        <p:spPr>
          <a:xfrm>
            <a:off x="1744662" y="546100"/>
            <a:ext cx="8910638" cy="5549900"/>
          </a:xfrm>
          <a:prstGeom prst="rect">
            <a:avLst/>
          </a:prstGeom>
        </p:spPr>
      </p:pic>
    </p:spTree>
    <p:extLst>
      <p:ext uri="{BB962C8B-B14F-4D97-AF65-F5344CB8AC3E}">
        <p14:creationId xmlns:p14="http://schemas.microsoft.com/office/powerpoint/2010/main" val="1854346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C2535-90B4-DE48-8A99-81B8DCCFE609}"/>
              </a:ext>
            </a:extLst>
          </p:cNvPr>
          <p:cNvSpPr>
            <a:spLocks noGrp="1"/>
          </p:cNvSpPr>
          <p:nvPr>
            <p:ph type="title"/>
          </p:nvPr>
        </p:nvSpPr>
        <p:spPr>
          <a:xfrm>
            <a:off x="1371600" y="685800"/>
            <a:ext cx="9601200" cy="685800"/>
          </a:xfrm>
        </p:spPr>
        <p:txBody>
          <a:bodyPr>
            <a:normAutofit fontScale="90000"/>
          </a:bodyPr>
          <a:lstStyle/>
          <a:p>
            <a:r>
              <a:rPr lang="en-IE" b="1" dirty="0" err="1">
                <a:latin typeface="Arial" panose="020B0604020202020204" pitchFamily="34" charset="0"/>
                <a:cs typeface="Arial" panose="020B0604020202020204" pitchFamily="34" charset="0"/>
              </a:rPr>
              <a:t>Kliniki</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yanaşma</a:t>
            </a:r>
            <a:br>
              <a:rPr lang="en-IE"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6443F9F-9349-EF4B-AF22-45C718D2817C}"/>
              </a:ext>
            </a:extLst>
          </p:cNvPr>
          <p:cNvSpPr>
            <a:spLocks noGrp="1"/>
          </p:cNvSpPr>
          <p:nvPr>
            <p:ph idx="1"/>
          </p:nvPr>
        </p:nvSpPr>
        <p:spPr>
          <a:xfrm>
            <a:off x="1122217" y="1371600"/>
            <a:ext cx="10213189" cy="5108028"/>
          </a:xfrm>
          <a:gradFill>
            <a:gsLst>
              <a:gs pos="90000">
                <a:srgbClr val="0E7364"/>
              </a:gs>
              <a:gs pos="0">
                <a:schemeClr val="accent1">
                  <a:lumMod val="5000"/>
                  <a:lumOff val="95000"/>
                </a:schemeClr>
              </a:gs>
              <a:gs pos="84000">
                <a:srgbClr val="00796F"/>
              </a:gs>
              <a:gs pos="100000">
                <a:schemeClr val="accent4">
                  <a:lumMod val="75000"/>
                </a:schemeClr>
              </a:gs>
              <a:gs pos="100000">
                <a:srgbClr val="00837A"/>
              </a:gs>
            </a:gsLst>
            <a:lin ang="8100000" scaled="1"/>
          </a:gradFill>
        </p:spPr>
        <p:txBody>
          <a:bodyPr>
            <a:normAutofit/>
          </a:bodyPr>
          <a:lstStyle/>
          <a:p>
            <a:r>
              <a:rPr lang="en-IE" sz="2400" b="1" dirty="0" err="1">
                <a:solidFill>
                  <a:schemeClr val="bg1"/>
                </a:solidFill>
                <a:latin typeface="Arial" panose="020B0604020202020204" pitchFamily="34" charset="0"/>
                <a:cs typeface="Arial" panose="020B0604020202020204" pitchFamily="34" charset="0"/>
              </a:rPr>
              <a:t>Anamnez</a:t>
            </a:r>
            <a:r>
              <a:rPr lang="en-IE" sz="2400" b="1" dirty="0">
                <a:solidFill>
                  <a:schemeClr val="bg1"/>
                </a:solidFill>
                <a:latin typeface="Arial" panose="020B0604020202020204" pitchFamily="34" charset="0"/>
                <a:cs typeface="Arial" panose="020B0604020202020204" pitchFamily="34" charset="0"/>
              </a:rPr>
              <a:t> - trigger (</a:t>
            </a:r>
            <a:r>
              <a:rPr lang="en-IE" sz="2400" b="1" dirty="0" err="1">
                <a:solidFill>
                  <a:schemeClr val="bg1"/>
                </a:solidFill>
                <a:latin typeface="Arial" panose="020B0604020202020204" pitchFamily="34" charset="0"/>
                <a:cs typeface="Arial" panose="020B0604020202020204" pitchFamily="34" charset="0"/>
              </a:rPr>
              <a:t>tətikləyici</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amillərin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müəyyənləşdirilməsi</a:t>
            </a:r>
            <a:endParaRPr lang="en-IE" sz="2400" b="1" dirty="0">
              <a:solidFill>
                <a:schemeClr val="bg1"/>
              </a:solidFill>
              <a:latin typeface="Arial" panose="020B0604020202020204" pitchFamily="34" charset="0"/>
              <a:cs typeface="Arial" panose="020B0604020202020204" pitchFamily="34" charset="0"/>
            </a:endParaRPr>
          </a:p>
          <a:p>
            <a:pPr lvl="0"/>
            <a:r>
              <a:rPr lang="az-Latn-AZ" sz="2400" b="1" dirty="0">
                <a:solidFill>
                  <a:schemeClr val="bg1"/>
                </a:solidFill>
                <a:latin typeface="Arial" panose="020B0604020202020204" pitchFamily="34" charset="0"/>
                <a:cs typeface="Arial" panose="020B0604020202020204" pitchFamily="34" charset="0"/>
              </a:rPr>
              <a:t>AF epizodlarının Fiziki aktivlik ilə əlaqəsi (simpatik mənşəli AF)</a:t>
            </a:r>
            <a:endParaRPr lang="en-IE" sz="2400" b="1" dirty="0">
              <a:solidFill>
                <a:schemeClr val="bg1"/>
              </a:solidFill>
              <a:latin typeface="Arial" panose="020B0604020202020204" pitchFamily="34" charset="0"/>
              <a:cs typeface="Arial" panose="020B0604020202020204" pitchFamily="34" charset="0"/>
            </a:endParaRPr>
          </a:p>
          <a:p>
            <a:pPr lvl="0"/>
            <a:r>
              <a:rPr lang="en-IE" sz="2400" b="1" dirty="0" err="1">
                <a:solidFill>
                  <a:schemeClr val="bg1"/>
                </a:solidFill>
                <a:latin typeface="Arial" panose="020B0604020202020204" pitchFamily="34" charset="0"/>
                <a:cs typeface="Arial" panose="020B0604020202020204" pitchFamily="34" charset="0"/>
              </a:rPr>
              <a:t>Gec</a:t>
            </a:r>
            <a:r>
              <a:rPr lang="az-Latn-AZ" sz="2400" b="1" dirty="0">
                <a:solidFill>
                  <a:schemeClr val="bg1"/>
                </a:solidFill>
                <a:latin typeface="Arial" panose="020B0604020202020204" pitchFamily="34" charset="0"/>
                <a:cs typeface="Arial" panose="020B0604020202020204" pitchFamily="34" charset="0"/>
              </a:rPr>
              <a:t>ə ürəkdöyünmə tutmaları (vaqus mənşəli AF)</a:t>
            </a:r>
            <a:endParaRPr lang="en-IE" sz="2400" b="1" dirty="0">
              <a:solidFill>
                <a:schemeClr val="bg1"/>
              </a:solidFill>
              <a:latin typeface="Arial" panose="020B0604020202020204" pitchFamily="34" charset="0"/>
              <a:cs typeface="Arial" panose="020B0604020202020204" pitchFamily="34" charset="0"/>
            </a:endParaRPr>
          </a:p>
          <a:p>
            <a:pPr lvl="0"/>
            <a:r>
              <a:rPr lang="az-Latn-AZ" sz="2400" b="1" dirty="0">
                <a:solidFill>
                  <a:schemeClr val="bg1"/>
                </a:solidFill>
                <a:latin typeface="Arial" panose="020B0604020202020204" pitchFamily="34" charset="0"/>
                <a:cs typeface="Arial" panose="020B0604020202020204" pitchFamily="34" charset="0"/>
              </a:rPr>
              <a:t>Məşqsonrası, sakitlik, qida qəbulundan sonra  AF epizodları (vaqus mənşəli AF)</a:t>
            </a:r>
            <a:endParaRPr lang="en-IE" sz="2400" b="1" dirty="0">
              <a:solidFill>
                <a:schemeClr val="bg1"/>
              </a:solidFill>
              <a:latin typeface="Arial" panose="020B0604020202020204" pitchFamily="34" charset="0"/>
              <a:cs typeface="Arial" panose="020B0604020202020204" pitchFamily="34" charset="0"/>
            </a:endParaRPr>
          </a:p>
          <a:p>
            <a:pPr lvl="0"/>
            <a:r>
              <a:rPr lang="az-Latn-AZ" sz="2400" b="1" dirty="0">
                <a:solidFill>
                  <a:schemeClr val="bg1"/>
                </a:solidFill>
                <a:latin typeface="Arial" panose="020B0604020202020204" pitchFamily="34" charset="0"/>
                <a:cs typeface="Arial" panose="020B0604020202020204" pitchFamily="34" charset="0"/>
              </a:rPr>
              <a:t>Soyuq/isti təsiri ilə reabilitasiya prosedurları  (vaqus mənşəli AF)</a:t>
            </a:r>
            <a:endParaRPr lang="en-IE" sz="2400" b="1" dirty="0">
              <a:solidFill>
                <a:schemeClr val="bg1"/>
              </a:solidFill>
              <a:latin typeface="Arial" panose="020B0604020202020204" pitchFamily="34" charset="0"/>
              <a:cs typeface="Arial" panose="020B0604020202020204" pitchFamily="34" charset="0"/>
            </a:endParaRPr>
          </a:p>
          <a:p>
            <a:pPr lvl="0"/>
            <a:r>
              <a:rPr lang="az-Latn-AZ" sz="2400" b="1" dirty="0">
                <a:solidFill>
                  <a:schemeClr val="bg1"/>
                </a:solidFill>
                <a:latin typeface="Arial" panose="020B0604020202020204" pitchFamily="34" charset="0"/>
                <a:cs typeface="Arial" panose="020B0604020202020204" pitchFamily="34" charset="0"/>
              </a:rPr>
              <a:t>Alkoqol, stimulyantlar, anabolik steroidlərin, s. qəbulu</a:t>
            </a:r>
            <a:endParaRPr lang="en-IE" sz="2400" b="1" dirty="0">
              <a:solidFill>
                <a:schemeClr val="bg1"/>
              </a:solidFill>
              <a:latin typeface="Arial" panose="020B0604020202020204" pitchFamily="34" charset="0"/>
              <a:cs typeface="Arial" panose="020B0604020202020204" pitchFamily="34" charset="0"/>
            </a:endParaRPr>
          </a:p>
          <a:p>
            <a:pPr lvl="0"/>
            <a:r>
              <a:rPr lang="az-Latn-AZ" sz="2400" b="1" dirty="0">
                <a:solidFill>
                  <a:schemeClr val="bg1"/>
                </a:solidFill>
                <a:latin typeface="Arial" panose="020B0604020202020204" pitchFamily="34" charset="0"/>
                <a:cs typeface="Arial" panose="020B0604020202020204" pitchFamily="34" charset="0"/>
              </a:rPr>
              <a:t>Ezofageal reflüksun olması ( həmçinin vaqus mexanizmi)</a:t>
            </a:r>
            <a:endParaRPr lang="en-IE" sz="2400" b="1" dirty="0">
              <a:solidFill>
                <a:schemeClr val="bg1"/>
              </a:solidFill>
              <a:latin typeface="Arial" panose="020B0604020202020204" pitchFamily="34" charset="0"/>
              <a:cs typeface="Arial" panose="020B0604020202020204" pitchFamily="34" charset="0"/>
            </a:endParaRPr>
          </a:p>
          <a:p>
            <a:r>
              <a:rPr lang="en-IE" sz="2400" b="1" dirty="0" err="1">
                <a:solidFill>
                  <a:schemeClr val="bg1"/>
                </a:solidFill>
                <a:latin typeface="Arial" panose="020B0604020202020204" pitchFamily="34" charset="0"/>
                <a:cs typeface="Arial" panose="020B0604020202020204" pitchFamily="34" charset="0"/>
              </a:rPr>
              <a:t>Həftədə</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neçə</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saat</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müntəzəm</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dözümlülük</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intensiv</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idman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növü</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ilə</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məşqul</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olması</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9112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7975D-D05F-7041-BEF5-5AA8421B3C2C}"/>
              </a:ext>
            </a:extLst>
          </p:cNvPr>
          <p:cNvSpPr>
            <a:spLocks noGrp="1"/>
          </p:cNvSpPr>
          <p:nvPr>
            <p:ph type="title"/>
          </p:nvPr>
        </p:nvSpPr>
        <p:spPr>
          <a:xfrm>
            <a:off x="1371600" y="242888"/>
            <a:ext cx="9601200" cy="450795"/>
          </a:xfrm>
        </p:spPr>
        <p:txBody>
          <a:bodyPr>
            <a:normAutofit fontScale="90000"/>
          </a:bodyPr>
          <a:lstStyle/>
          <a:p>
            <a:pPr algn="ctr"/>
            <a:r>
              <a:rPr lang="en-IE" b="1" dirty="0" err="1"/>
              <a:t>Müayinələr</a:t>
            </a:r>
            <a:br>
              <a:rPr lang="en-IE" b="1" dirty="0"/>
            </a:br>
            <a:endParaRPr lang="en-US" b="1" dirty="0"/>
          </a:p>
        </p:txBody>
      </p:sp>
      <p:sp>
        <p:nvSpPr>
          <p:cNvPr id="3" name="Content Placeholder 2">
            <a:extLst>
              <a:ext uri="{FF2B5EF4-FFF2-40B4-BE49-F238E27FC236}">
                <a16:creationId xmlns:a16="http://schemas.microsoft.com/office/drawing/2014/main" id="{7E070E7A-1B8F-F942-8BC9-6A59418352CD}"/>
              </a:ext>
            </a:extLst>
          </p:cNvPr>
          <p:cNvSpPr>
            <a:spLocks noGrp="1"/>
          </p:cNvSpPr>
          <p:nvPr>
            <p:ph idx="1"/>
          </p:nvPr>
        </p:nvSpPr>
        <p:spPr>
          <a:xfrm>
            <a:off x="905524" y="1011816"/>
            <a:ext cx="10902848" cy="5593935"/>
          </a:xfrm>
          <a:gradFill>
            <a:gsLst>
              <a:gs pos="92000">
                <a:srgbClr val="0E7364"/>
              </a:gs>
              <a:gs pos="0">
                <a:schemeClr val="accent1">
                  <a:lumMod val="5000"/>
                  <a:lumOff val="95000"/>
                </a:schemeClr>
              </a:gs>
              <a:gs pos="74000">
                <a:srgbClr val="00796F"/>
              </a:gs>
              <a:gs pos="100000">
                <a:schemeClr val="accent4">
                  <a:lumMod val="75000"/>
                </a:schemeClr>
              </a:gs>
              <a:gs pos="100000">
                <a:srgbClr val="00837A"/>
              </a:gs>
            </a:gsLst>
            <a:lin ang="8100000" scaled="1"/>
          </a:gradFill>
        </p:spPr>
        <p:txBody>
          <a:bodyPr>
            <a:normAutofit/>
          </a:bodyPr>
          <a:lstStyle/>
          <a:p>
            <a:r>
              <a:rPr lang="en-IE" sz="2400" b="1" dirty="0">
                <a:solidFill>
                  <a:schemeClr val="bg1"/>
                </a:solidFill>
                <a:latin typeface="Arial" panose="020B0604020202020204" pitchFamily="34" charset="0"/>
                <a:cs typeface="Arial" panose="020B0604020202020204" pitchFamily="34" charset="0"/>
              </a:rPr>
              <a:t>AF-</a:t>
            </a:r>
            <a:r>
              <a:rPr lang="en-IE" sz="2400" b="1" dirty="0" err="1">
                <a:solidFill>
                  <a:schemeClr val="bg1"/>
                </a:solidFill>
                <a:latin typeface="Arial" panose="020B0604020202020204" pitchFamily="34" charset="0"/>
                <a:cs typeface="Arial" panose="020B0604020202020204" pitchFamily="34" charset="0"/>
              </a:rPr>
              <a:t>yə</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səbəb</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ola</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biləcək</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ekstrakardial</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səbəblərin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aşkar</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olunması</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və</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struktur</a:t>
            </a:r>
            <a:r>
              <a:rPr lang="en-IE" sz="2400" b="1" dirty="0">
                <a:solidFill>
                  <a:schemeClr val="bg1"/>
                </a:solidFill>
                <a:latin typeface="Arial" panose="020B0604020202020204" pitchFamily="34" charset="0"/>
                <a:cs typeface="Arial" panose="020B0604020202020204" pitchFamily="34" charset="0"/>
              </a:rPr>
              <a:t> (hypertension, cardiomyopathy, myocarditis),  </a:t>
            </a:r>
            <a:r>
              <a:rPr lang="en-IE" sz="2400" b="1" dirty="0" err="1">
                <a:solidFill>
                  <a:schemeClr val="bg1"/>
                </a:solidFill>
                <a:latin typeface="Arial" panose="020B0604020202020204" pitchFamily="34" charset="0"/>
                <a:cs typeface="Arial" panose="020B0604020202020204" pitchFamily="34" charset="0"/>
              </a:rPr>
              <a:t>elektrik</a:t>
            </a:r>
            <a:r>
              <a:rPr lang="en-IE" sz="2400" b="1" dirty="0">
                <a:solidFill>
                  <a:schemeClr val="bg1"/>
                </a:solidFill>
                <a:latin typeface="Arial" panose="020B0604020202020204" pitchFamily="34" charset="0"/>
                <a:cs typeface="Arial" panose="020B0604020202020204" pitchFamily="34" charset="0"/>
              </a:rPr>
              <a:t> (Wolff-Parkinson-White </a:t>
            </a:r>
            <a:r>
              <a:rPr lang="en-IE" sz="2400" b="1" dirty="0" err="1">
                <a:solidFill>
                  <a:schemeClr val="bg1"/>
                </a:solidFill>
                <a:latin typeface="Arial" panose="020B0604020202020204" pitchFamily="34" charset="0"/>
                <a:cs typeface="Arial" panose="020B0604020202020204" pitchFamily="34" charset="0"/>
              </a:rPr>
              <a:t>sindromu</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gizli</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keçirici</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yollar</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kanalopatiyalar</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substratının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müəyyənləşdirilməsi</a:t>
            </a:r>
            <a:endParaRPr lang="en-IE" sz="2400" b="1" dirty="0">
              <a:solidFill>
                <a:schemeClr val="bg1"/>
              </a:solidFill>
              <a:latin typeface="Arial" panose="020B0604020202020204" pitchFamily="34" charset="0"/>
              <a:cs typeface="Arial" panose="020B0604020202020204" pitchFamily="34" charset="0"/>
            </a:endParaRPr>
          </a:p>
          <a:p>
            <a:r>
              <a:rPr lang="en-IE" sz="2400" b="1" dirty="0" err="1">
                <a:solidFill>
                  <a:schemeClr val="bg1"/>
                </a:solidFill>
                <a:latin typeface="Arial" panose="020B0604020202020204" pitchFamily="34" charset="0"/>
                <a:cs typeface="Arial" panose="020B0604020202020204" pitchFamily="34" charset="0"/>
              </a:rPr>
              <a:t>Fiziki</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yük</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sınaqları</a:t>
            </a:r>
            <a:r>
              <a:rPr lang="en-IE" sz="2400" b="1" dirty="0">
                <a:solidFill>
                  <a:schemeClr val="bg1"/>
                </a:solidFill>
                <a:latin typeface="Arial" panose="020B0604020202020204" pitchFamily="34" charset="0"/>
                <a:cs typeface="Arial" panose="020B0604020202020204" pitchFamily="34" charset="0"/>
              </a:rPr>
              <a:t> - </a:t>
            </a:r>
            <a:r>
              <a:rPr lang="en-IE" sz="2400" b="1" dirty="0" err="1">
                <a:solidFill>
                  <a:schemeClr val="bg1"/>
                </a:solidFill>
                <a:latin typeface="Arial" panose="020B0604020202020204" pitchFamily="34" charset="0"/>
                <a:cs typeface="Arial" panose="020B0604020202020204" pitchFamily="34" charset="0"/>
              </a:rPr>
              <a:t>maksimal</a:t>
            </a:r>
            <a:r>
              <a:rPr lang="en-IE" sz="2400" b="1" dirty="0">
                <a:solidFill>
                  <a:schemeClr val="bg1"/>
                </a:solidFill>
                <a:latin typeface="Arial" panose="020B0604020202020204" pitchFamily="34" charset="0"/>
                <a:cs typeface="Arial" panose="020B0604020202020204" pitchFamily="34" charset="0"/>
              </a:rPr>
              <a:t> ÜVS-</a:t>
            </a:r>
            <a:r>
              <a:rPr lang="en-IE" sz="2400" b="1" dirty="0" err="1">
                <a:solidFill>
                  <a:schemeClr val="bg1"/>
                </a:solidFill>
                <a:latin typeface="Arial" panose="020B0604020202020204" pitchFamily="34" charset="0"/>
                <a:cs typeface="Arial" panose="020B0604020202020204" pitchFamily="34" charset="0"/>
              </a:rPr>
              <a:t>nın</a:t>
            </a:r>
            <a:r>
              <a:rPr lang="en-IE" sz="2400" b="1" dirty="0">
                <a:solidFill>
                  <a:schemeClr val="bg1"/>
                </a:solidFill>
                <a:latin typeface="Arial" panose="020B0604020202020204" pitchFamily="34" charset="0"/>
                <a:cs typeface="Arial" panose="020B0604020202020204" pitchFamily="34" charset="0"/>
              </a:rPr>
              <a:t>, AT </a:t>
            </a:r>
            <a:r>
              <a:rPr lang="en-IE" sz="2400" b="1" dirty="0" err="1">
                <a:solidFill>
                  <a:schemeClr val="bg1"/>
                </a:solidFill>
                <a:latin typeface="Arial" panose="020B0604020202020204" pitchFamily="34" charset="0"/>
                <a:cs typeface="Arial" panose="020B0604020202020204" pitchFamily="34" charset="0"/>
              </a:rPr>
              <a:t>və</a:t>
            </a:r>
            <a:r>
              <a:rPr lang="en-IE" sz="2400" b="1" dirty="0">
                <a:solidFill>
                  <a:schemeClr val="bg1"/>
                </a:solidFill>
                <a:latin typeface="Arial" panose="020B0604020202020204" pitchFamily="34" charset="0"/>
                <a:cs typeface="Arial" panose="020B0604020202020204" pitchFamily="34" charset="0"/>
              </a:rPr>
              <a:t> VO2 max </a:t>
            </a:r>
            <a:r>
              <a:rPr lang="en-IE" sz="2400" b="1" dirty="0" err="1">
                <a:solidFill>
                  <a:schemeClr val="bg1"/>
                </a:solidFill>
                <a:latin typeface="Arial" panose="020B0604020202020204" pitchFamily="34" charset="0"/>
                <a:cs typeface="Arial" panose="020B0604020202020204" pitchFamily="34" charset="0"/>
              </a:rPr>
              <a:t>müəyyənləşdirilməsi</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və</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yükləmə</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ilə</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bağlı</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simptomları</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və</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aritmiyaları</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aşkar</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etməyə</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imkan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verir</a:t>
            </a:r>
            <a:r>
              <a:rPr lang="en-IE" sz="2400" b="1" dirty="0">
                <a:solidFill>
                  <a:schemeClr val="bg1"/>
                </a:solidFill>
                <a:latin typeface="Arial" panose="020B0604020202020204" pitchFamily="34" charset="0"/>
                <a:cs typeface="Arial" panose="020B0604020202020204" pitchFamily="34" charset="0"/>
              </a:rPr>
              <a:t>. </a:t>
            </a:r>
          </a:p>
          <a:p>
            <a:r>
              <a:rPr lang="en-IE" sz="2400" b="1" dirty="0">
                <a:solidFill>
                  <a:schemeClr val="bg1"/>
                </a:solidFill>
                <a:latin typeface="Arial" panose="020B0604020202020204" pitchFamily="34" charset="0"/>
                <a:cs typeface="Arial" panose="020B0604020202020204" pitchFamily="34" charset="0"/>
              </a:rPr>
              <a:t>Arterial </a:t>
            </a:r>
            <a:r>
              <a:rPr lang="en-IE" sz="2400" b="1" dirty="0" err="1">
                <a:solidFill>
                  <a:schemeClr val="bg1"/>
                </a:solidFill>
                <a:latin typeface="Arial" panose="020B0604020202020204" pitchFamily="34" charset="0"/>
                <a:cs typeface="Arial" panose="020B0604020202020204" pitchFamily="34" charset="0"/>
              </a:rPr>
              <a:t>təzyiqin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vaxtaşırı</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ölçülməsi</a:t>
            </a:r>
            <a:r>
              <a:rPr lang="en-IE" sz="2400" b="1" dirty="0">
                <a:solidFill>
                  <a:schemeClr val="bg1"/>
                </a:solidFill>
                <a:latin typeface="Arial" panose="020B0604020202020204" pitchFamily="34" charset="0"/>
                <a:cs typeface="Arial" panose="020B0604020202020204" pitchFamily="34" charset="0"/>
              </a:rPr>
              <a:t> (AH-</a:t>
            </a:r>
            <a:r>
              <a:rPr lang="en-IE" sz="2400" b="1" dirty="0" err="1">
                <a:solidFill>
                  <a:schemeClr val="bg1"/>
                </a:solidFill>
                <a:latin typeface="Arial" panose="020B0604020202020204" pitchFamily="34" charset="0"/>
                <a:cs typeface="Arial" panose="020B0604020202020204" pitchFamily="34" charset="0"/>
              </a:rPr>
              <a:t>nı</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inkar</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etmək</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məqsədilə</a:t>
            </a:r>
            <a:r>
              <a:rPr lang="en-IE" sz="2400" b="1" dirty="0">
                <a:solidFill>
                  <a:schemeClr val="bg1"/>
                </a:solidFill>
                <a:latin typeface="Arial" panose="020B0604020202020204" pitchFamily="34" charset="0"/>
                <a:cs typeface="Arial" panose="020B0604020202020204" pitchFamily="34" charset="0"/>
              </a:rPr>
              <a:t>)</a:t>
            </a:r>
          </a:p>
          <a:p>
            <a:r>
              <a:rPr lang="en-IE" sz="2400" b="1" dirty="0" err="1">
                <a:solidFill>
                  <a:schemeClr val="bg1"/>
                </a:solidFill>
                <a:latin typeface="Arial" panose="020B0604020202020204" pitchFamily="34" charset="0"/>
                <a:cs typeface="Arial" panose="020B0604020202020204" pitchFamily="34" charset="0"/>
              </a:rPr>
              <a:t>Laborator</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müayinələr</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elektrolit</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tarazlığının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pozulması</a:t>
            </a:r>
            <a:r>
              <a:rPr lang="en-IE" sz="2400" b="1" dirty="0">
                <a:solidFill>
                  <a:schemeClr val="bg1"/>
                </a:solidFill>
                <a:latin typeface="Arial" panose="020B0604020202020204" pitchFamily="34" charset="0"/>
                <a:cs typeface="Arial" panose="020B0604020202020204" pitchFamily="34" charset="0"/>
              </a:rPr>
              <a:t> (</a:t>
            </a:r>
            <a:r>
              <a:rPr lang="en-GB" sz="2400" b="1" dirty="0">
                <a:solidFill>
                  <a:schemeClr val="bg1"/>
                </a:solidFill>
                <a:latin typeface="Arial" panose="020B0604020202020204" pitchFamily="34" charset="0"/>
                <a:cs typeface="Arial" panose="020B0604020202020204" pitchFamily="34" charset="0"/>
              </a:rPr>
              <a:t>Na, K, Ca, </a:t>
            </a:r>
            <a:r>
              <a:rPr lang="en-GB" sz="2400" b="1" dirty="0" err="1">
                <a:solidFill>
                  <a:schemeClr val="bg1"/>
                </a:solidFill>
                <a:latin typeface="Arial" panose="020B0604020202020204" pitchFamily="34" charset="0"/>
                <a:cs typeface="Arial" panose="020B0604020202020204" pitchFamily="34" charset="0"/>
              </a:rPr>
              <a:t>dehidrotasiya</a:t>
            </a:r>
            <a:r>
              <a:rPr lang="en-GB" sz="2400" b="1" dirty="0">
                <a:solidFill>
                  <a:schemeClr val="bg1"/>
                </a:solidFill>
                <a:latin typeface="Arial" panose="020B0604020202020204" pitchFamily="34" charset="0"/>
                <a:cs typeface="Arial" panose="020B0604020202020204" pitchFamily="34" charset="0"/>
              </a:rPr>
              <a:t> </a:t>
            </a:r>
            <a:r>
              <a:rPr lang="en-GB" sz="2400" b="1" dirty="0" err="1">
                <a:solidFill>
                  <a:schemeClr val="bg1"/>
                </a:solidFill>
                <a:latin typeface="Arial" panose="020B0604020202020204" pitchFamily="34" charset="0"/>
                <a:cs typeface="Arial" panose="020B0604020202020204" pitchFamily="34" charset="0"/>
              </a:rPr>
              <a:t>səbəbli</a:t>
            </a:r>
            <a:r>
              <a:rPr lang="en-GB" sz="2400" b="1" dirty="0">
                <a:solidFill>
                  <a:schemeClr val="bg1"/>
                </a:solidFill>
                <a:latin typeface="Arial" panose="020B0604020202020204" pitchFamily="34" charset="0"/>
                <a:cs typeface="Arial" panose="020B0604020202020204" pitchFamily="34" charset="0"/>
              </a:rPr>
              <a:t> </a:t>
            </a:r>
            <a:r>
              <a:rPr lang="en-GB" sz="2400" b="1" dirty="0" err="1">
                <a:solidFill>
                  <a:schemeClr val="bg1"/>
                </a:solidFill>
                <a:latin typeface="Arial" panose="020B0604020202020204" pitchFamily="34" charset="0"/>
                <a:cs typeface="Arial" panose="020B0604020202020204" pitchFamily="34" charset="0"/>
              </a:rPr>
              <a:t>dəyişiklkilər</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tiroid</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testləri</a:t>
            </a:r>
            <a:r>
              <a:rPr lang="en-IE" sz="2400" b="1" dirty="0">
                <a:solidFill>
                  <a:schemeClr val="bg1"/>
                </a:solidFill>
                <a:latin typeface="Arial" panose="020B0604020202020204" pitchFamily="34" charset="0"/>
                <a:cs typeface="Arial" panose="020B0604020202020204" pitchFamily="34" charset="0"/>
              </a:rPr>
              <a:t> s.) </a:t>
            </a:r>
          </a:p>
          <a:p>
            <a:r>
              <a:rPr lang="en-IE" sz="2400" b="1" dirty="0">
                <a:solidFill>
                  <a:schemeClr val="bg1"/>
                </a:solidFill>
                <a:latin typeface="Arial" panose="020B0604020202020204" pitchFamily="34" charset="0"/>
                <a:cs typeface="Arial" panose="020B0604020202020204" pitchFamily="34" charset="0"/>
              </a:rPr>
              <a:t>AHA </a:t>
            </a:r>
            <a:r>
              <a:rPr lang="en-IE" sz="2400" b="1" dirty="0" err="1">
                <a:solidFill>
                  <a:schemeClr val="bg1"/>
                </a:solidFill>
                <a:latin typeface="Arial" panose="020B0604020202020204" pitchFamily="34" charset="0"/>
                <a:cs typeface="Arial" panose="020B0604020202020204" pitchFamily="34" charset="0"/>
              </a:rPr>
              <a:t>və</a:t>
            </a:r>
            <a:r>
              <a:rPr lang="en-IE" sz="2400" b="1" dirty="0">
                <a:solidFill>
                  <a:schemeClr val="bg1"/>
                </a:solidFill>
                <a:latin typeface="Arial" panose="020B0604020202020204" pitchFamily="34" charset="0"/>
                <a:cs typeface="Arial" panose="020B0604020202020204" pitchFamily="34" charset="0"/>
              </a:rPr>
              <a:t> ACC - AF </a:t>
            </a:r>
            <a:r>
              <a:rPr lang="en-IE" sz="2400" b="1" dirty="0" err="1">
                <a:solidFill>
                  <a:schemeClr val="bg1"/>
                </a:solidFill>
                <a:latin typeface="Arial" panose="020B0604020202020204" pitchFamily="34" charset="0"/>
                <a:cs typeface="Arial" panose="020B0604020202020204" pitchFamily="34" charset="0"/>
              </a:rPr>
              <a:t>olan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idmançılara</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aşağıdakı</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müayinələri</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tövsiyə</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edir</a:t>
            </a:r>
            <a:r>
              <a:rPr lang="en-IE" sz="2400" b="1" dirty="0">
                <a:solidFill>
                  <a:schemeClr val="bg1"/>
                </a:solidFill>
                <a:latin typeface="Arial" panose="020B0604020202020204" pitchFamily="34" charset="0"/>
                <a:cs typeface="Arial" panose="020B0604020202020204" pitchFamily="34" charset="0"/>
              </a:rPr>
              <a:t>: performance-</a:t>
            </a:r>
            <a:r>
              <a:rPr lang="en-IE" sz="2400" b="1" dirty="0" err="1">
                <a:solidFill>
                  <a:schemeClr val="bg1"/>
                </a:solidFill>
                <a:latin typeface="Arial" panose="020B0604020202020204" pitchFamily="34" charset="0"/>
                <a:cs typeface="Arial" panose="020B0604020202020204" pitchFamily="34" charset="0"/>
              </a:rPr>
              <a:t>artıran</a:t>
            </a:r>
            <a:r>
              <a:rPr lang="en-IE" sz="2400" b="1" dirty="0">
                <a:solidFill>
                  <a:schemeClr val="bg1"/>
                </a:solidFill>
                <a:latin typeface="Arial" panose="020B0604020202020204" pitchFamily="34" charset="0"/>
                <a:cs typeface="Arial" panose="020B0604020202020204" pitchFamily="34" charset="0"/>
              </a:rPr>
              <a:t>/</a:t>
            </a:r>
            <a:r>
              <a:rPr lang="en-IE" sz="2400" b="1" dirty="0" err="1">
                <a:solidFill>
                  <a:schemeClr val="bg1"/>
                </a:solidFill>
                <a:latin typeface="Arial" panose="020B0604020202020204" pitchFamily="34" charset="0"/>
                <a:cs typeface="Arial" panose="020B0604020202020204" pitchFamily="34" charset="0"/>
              </a:rPr>
              <a:t>qadağan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dərman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istifadəsi</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barədə</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anket</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tiroid</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funksiyası</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testləri</a:t>
            </a:r>
            <a:r>
              <a:rPr lang="en-IE" sz="2400" b="1" dirty="0">
                <a:solidFill>
                  <a:schemeClr val="bg1"/>
                </a:solidFill>
                <a:latin typeface="Arial" panose="020B0604020202020204" pitchFamily="34" charset="0"/>
                <a:cs typeface="Arial" panose="020B0604020202020204" pitchFamily="34" charset="0"/>
              </a:rPr>
              <a:t>, EKQ, </a:t>
            </a:r>
            <a:r>
              <a:rPr lang="en-IE" sz="2400" b="1" dirty="0" err="1">
                <a:solidFill>
                  <a:schemeClr val="bg1"/>
                </a:solidFill>
                <a:latin typeface="Arial" panose="020B0604020202020204" pitchFamily="34" charset="0"/>
                <a:cs typeface="Arial" panose="020B0604020202020204" pitchFamily="34" charset="0"/>
              </a:rPr>
              <a:t>ExoKQ</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Sinif</a:t>
            </a:r>
            <a:r>
              <a:rPr lang="en-IE" sz="2400" b="1" dirty="0">
                <a:solidFill>
                  <a:schemeClr val="bg1"/>
                </a:solidFill>
                <a:latin typeface="Arial" panose="020B0604020202020204" pitchFamily="34" charset="0"/>
                <a:cs typeface="Arial" panose="020B0604020202020204" pitchFamily="34" charset="0"/>
              </a:rPr>
              <a:t> I). </a:t>
            </a:r>
          </a:p>
          <a:p>
            <a:endParaRPr lang="en-IE" sz="2400" b="1" dirty="0">
              <a:solidFill>
                <a:schemeClr val="bg1"/>
              </a:solidFill>
              <a:latin typeface="Arial" panose="020B0604020202020204" pitchFamily="34" charset="0"/>
              <a:cs typeface="Arial" panose="020B0604020202020204" pitchFamily="34" charset="0"/>
            </a:endParaRPr>
          </a:p>
          <a:p>
            <a:endParaRPr lang="en-IE" sz="2400" b="1" dirty="0">
              <a:solidFill>
                <a:schemeClr val="bg1"/>
              </a:solidFill>
              <a:latin typeface="Arial" panose="020B0604020202020204" pitchFamily="34" charset="0"/>
              <a:cs typeface="Arial" panose="020B0604020202020204" pitchFamily="34" charset="0"/>
            </a:endParaRPr>
          </a:p>
          <a:p>
            <a:pPr marL="0" indent="0">
              <a:buNone/>
            </a:pP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4318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CEB6AD-AB9A-8D4C-BBFA-B8B13B1C156A}"/>
              </a:ext>
            </a:extLst>
          </p:cNvPr>
          <p:cNvPicPr>
            <a:picLocks noChangeAspect="1"/>
          </p:cNvPicPr>
          <p:nvPr/>
        </p:nvPicPr>
        <p:blipFill>
          <a:blip r:embed="rId2"/>
          <a:stretch>
            <a:fillRect/>
          </a:stretch>
        </p:blipFill>
        <p:spPr>
          <a:xfrm>
            <a:off x="0" y="0"/>
            <a:ext cx="4813300" cy="6858000"/>
          </a:xfrm>
          <a:prstGeom prst="rect">
            <a:avLst/>
          </a:prstGeom>
        </p:spPr>
      </p:pic>
      <p:pic>
        <p:nvPicPr>
          <p:cNvPr id="7" name="Picture 6">
            <a:extLst>
              <a:ext uri="{FF2B5EF4-FFF2-40B4-BE49-F238E27FC236}">
                <a16:creationId xmlns:a16="http://schemas.microsoft.com/office/drawing/2014/main" id="{97EDEA4C-1583-144B-96A1-8C2DB6898EF0}"/>
              </a:ext>
            </a:extLst>
          </p:cNvPr>
          <p:cNvPicPr>
            <a:picLocks noChangeAspect="1"/>
          </p:cNvPicPr>
          <p:nvPr/>
        </p:nvPicPr>
        <p:blipFill>
          <a:blip r:embed="rId3"/>
          <a:stretch>
            <a:fillRect/>
          </a:stretch>
        </p:blipFill>
        <p:spPr>
          <a:xfrm>
            <a:off x="279273" y="1953491"/>
            <a:ext cx="4254755" cy="4760913"/>
          </a:xfrm>
          <a:prstGeom prst="rect">
            <a:avLst/>
          </a:prstGeom>
        </p:spPr>
      </p:pic>
      <p:sp>
        <p:nvSpPr>
          <p:cNvPr id="8" name="Rectangle 7">
            <a:extLst>
              <a:ext uri="{FF2B5EF4-FFF2-40B4-BE49-F238E27FC236}">
                <a16:creationId xmlns:a16="http://schemas.microsoft.com/office/drawing/2014/main" id="{CE369F42-B53B-C049-91DD-6F0CD7AA0418}"/>
              </a:ext>
            </a:extLst>
          </p:cNvPr>
          <p:cNvSpPr/>
          <p:nvPr/>
        </p:nvSpPr>
        <p:spPr>
          <a:xfrm>
            <a:off x="4813300" y="882456"/>
            <a:ext cx="6810664" cy="2677656"/>
          </a:xfrm>
          <a:prstGeom prst="rect">
            <a:avLst/>
          </a:prstGeom>
        </p:spPr>
        <p:txBody>
          <a:bodyPr wrap="square">
            <a:spAutoFit/>
          </a:bodyPr>
          <a:lstStyle/>
          <a:p>
            <a:r>
              <a:rPr lang="en-IE" sz="2400" b="1" dirty="0">
                <a:latin typeface="Arial" panose="020B0604020202020204" pitchFamily="34" charset="0"/>
                <a:cs typeface="Arial" panose="020B0604020202020204" pitchFamily="34" charset="0"/>
              </a:rPr>
              <a:t>AF-</a:t>
            </a:r>
            <a:r>
              <a:rPr lang="en-IE" sz="2400" b="1" dirty="0" err="1">
                <a:latin typeface="Arial" panose="020B0604020202020204" pitchFamily="34" charset="0"/>
                <a:cs typeface="Arial" panose="020B0604020202020204" pitchFamily="34" charset="0"/>
              </a:rPr>
              <a:t>nin</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qeydə</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alınması</a:t>
            </a:r>
            <a:r>
              <a:rPr lang="en-IE" sz="2400" b="1"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IE" sz="2400" b="1" dirty="0" err="1">
                <a:latin typeface="Arial" panose="020B0604020202020204" pitchFamily="34" charset="0"/>
                <a:cs typeface="Arial" panose="020B0604020202020204" pitchFamily="34" charset="0"/>
              </a:rPr>
              <a:t>Sakitlik</a:t>
            </a:r>
            <a:r>
              <a:rPr lang="en-IE" sz="2400" b="1" dirty="0">
                <a:latin typeface="Arial" panose="020B0604020202020204" pitchFamily="34" charset="0"/>
                <a:cs typeface="Arial" panose="020B0604020202020204" pitchFamily="34" charset="0"/>
              </a:rPr>
              <a:t> 12-aparmalı ECG, </a:t>
            </a:r>
          </a:p>
          <a:p>
            <a:pPr marL="285750" indent="-285750">
              <a:buFont typeface="Arial" panose="020B0604020202020204" pitchFamily="34" charset="0"/>
              <a:buChar char="•"/>
            </a:pPr>
            <a:r>
              <a:rPr lang="en-IE" sz="2400" b="1" dirty="0">
                <a:latin typeface="Arial" panose="020B0604020202020204" pitchFamily="34" charset="0"/>
                <a:cs typeface="Arial" panose="020B0604020202020204" pitchFamily="34" charset="0"/>
              </a:rPr>
              <a:t>Holter </a:t>
            </a:r>
            <a:r>
              <a:rPr lang="en-IE" sz="2400" b="1" dirty="0" err="1">
                <a:latin typeface="Arial" panose="020B0604020202020204" pitchFamily="34" charset="0"/>
                <a:cs typeface="Arial" panose="020B0604020202020204" pitchFamily="34" charset="0"/>
              </a:rPr>
              <a:t>və</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uzaqdan</a:t>
            </a:r>
            <a:r>
              <a:rPr lang="en-IE" sz="2400" b="1" dirty="0">
                <a:latin typeface="Arial" panose="020B0604020202020204" pitchFamily="34" charset="0"/>
                <a:cs typeface="Arial" panose="020B0604020202020204" pitchFamily="34" charset="0"/>
              </a:rPr>
              <a:t> EKQ </a:t>
            </a:r>
            <a:r>
              <a:rPr lang="en-IE" sz="2400" b="1" dirty="0" err="1">
                <a:latin typeface="Arial" panose="020B0604020202020204" pitchFamily="34" charset="0"/>
                <a:cs typeface="Arial" panose="020B0604020202020204" pitchFamily="34" charset="0"/>
              </a:rPr>
              <a:t>monitorlanması</a:t>
            </a:r>
            <a:endParaRPr lang="en-IE" sz="24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IE" sz="2400" b="1" dirty="0" err="1">
                <a:latin typeface="Arial" panose="020B0604020202020204" pitchFamily="34" charset="0"/>
                <a:cs typeface="Arial" panose="020B0604020202020204" pitchFamily="34" charset="0"/>
              </a:rPr>
              <a:t>Müasir</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taxıla</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bilən</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cihazlar</a:t>
            </a:r>
            <a:r>
              <a:rPr lang="en-IE" sz="2400" b="1" dirty="0">
                <a:latin typeface="Arial" panose="020B0604020202020204" pitchFamily="34" charset="0"/>
                <a:cs typeface="Arial" panose="020B0604020202020204" pitchFamily="34" charset="0"/>
              </a:rPr>
              <a:t>, 'patch' </a:t>
            </a:r>
            <a:r>
              <a:rPr lang="en-IE" sz="2400" b="1" dirty="0" err="1">
                <a:latin typeface="Arial" panose="020B0604020202020204" pitchFamily="34" charset="0"/>
                <a:cs typeface="Arial" panose="020B0604020202020204" pitchFamily="34" charset="0"/>
              </a:rPr>
              <a:t>cihazlar</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smartfon</a:t>
            </a:r>
            <a:r>
              <a:rPr lang="en-IE" sz="2400" b="1" dirty="0">
                <a:latin typeface="Arial" panose="020B0604020202020204" pitchFamily="34" charset="0"/>
                <a:cs typeface="Arial" panose="020B0604020202020204" pitchFamily="34" charset="0"/>
              </a:rPr>
              <a:t> app, smartwatch ('</a:t>
            </a:r>
            <a:r>
              <a:rPr lang="en-IE" sz="2400" b="1" dirty="0" err="1">
                <a:latin typeface="Arial" panose="020B0604020202020204" pitchFamily="34" charset="0"/>
                <a:cs typeface="Arial" panose="020B0604020202020204" pitchFamily="34" charset="0"/>
              </a:rPr>
              <a:t>ağıllı</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qol</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saatları</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idmançılar</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üçün</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daha</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uyğundur</a:t>
            </a:r>
            <a:endParaRPr lang="en-IE"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150B6E29-FFA5-6440-B88B-876E10ADC678}"/>
              </a:ext>
            </a:extLst>
          </p:cNvPr>
          <p:cNvPicPr>
            <a:picLocks noChangeAspect="1"/>
          </p:cNvPicPr>
          <p:nvPr/>
        </p:nvPicPr>
        <p:blipFill>
          <a:blip r:embed="rId4"/>
          <a:stretch>
            <a:fillRect/>
          </a:stretch>
        </p:blipFill>
        <p:spPr>
          <a:xfrm>
            <a:off x="4332432" y="3784168"/>
            <a:ext cx="7772400" cy="2097087"/>
          </a:xfrm>
          <a:prstGeom prst="rect">
            <a:avLst/>
          </a:prstGeom>
        </p:spPr>
      </p:pic>
    </p:spTree>
    <p:extLst>
      <p:ext uri="{BB962C8B-B14F-4D97-AF65-F5344CB8AC3E}">
        <p14:creationId xmlns:p14="http://schemas.microsoft.com/office/powerpoint/2010/main" val="4108210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FB7F6-7A0E-9E4E-A39B-4426C9B5F0AF}"/>
              </a:ext>
            </a:extLst>
          </p:cNvPr>
          <p:cNvSpPr>
            <a:spLocks noGrp="1"/>
          </p:cNvSpPr>
          <p:nvPr>
            <p:ph type="title"/>
          </p:nvPr>
        </p:nvSpPr>
        <p:spPr>
          <a:xfrm>
            <a:off x="1302327" y="491836"/>
            <a:ext cx="9601200" cy="672353"/>
          </a:xfrm>
        </p:spPr>
        <p:txBody>
          <a:bodyPr>
            <a:noAutofit/>
          </a:bodyPr>
          <a:lstStyle/>
          <a:p>
            <a:r>
              <a:rPr lang="en-IE" sz="3600" b="1" dirty="0"/>
              <a:t>İDMANÇILARDA AF-</a:t>
            </a:r>
            <a:r>
              <a:rPr lang="en-IE" sz="3600" b="1" dirty="0" err="1"/>
              <a:t>nin</a:t>
            </a:r>
            <a:r>
              <a:rPr lang="en-IE" sz="3600" b="1" dirty="0"/>
              <a:t> İDARƏ OLUNMASI</a:t>
            </a:r>
            <a:br>
              <a:rPr lang="en-IE" sz="3600" dirty="0"/>
            </a:br>
            <a:endParaRPr lang="en-US" sz="3600" dirty="0"/>
          </a:p>
        </p:txBody>
      </p:sp>
      <p:sp>
        <p:nvSpPr>
          <p:cNvPr id="3" name="Content Placeholder 2">
            <a:extLst>
              <a:ext uri="{FF2B5EF4-FFF2-40B4-BE49-F238E27FC236}">
                <a16:creationId xmlns:a16="http://schemas.microsoft.com/office/drawing/2014/main" id="{9CCABFA5-DB04-DF46-90D6-CBB0A5346FD0}"/>
              </a:ext>
            </a:extLst>
          </p:cNvPr>
          <p:cNvSpPr>
            <a:spLocks noGrp="1"/>
          </p:cNvSpPr>
          <p:nvPr>
            <p:ph idx="1"/>
          </p:nvPr>
        </p:nvSpPr>
        <p:spPr>
          <a:xfrm>
            <a:off x="919289" y="1296621"/>
            <a:ext cx="11134165" cy="5190567"/>
          </a:xfrm>
          <a:gradFill>
            <a:gsLst>
              <a:gs pos="98000">
                <a:srgbClr val="0E7364"/>
              </a:gs>
              <a:gs pos="0">
                <a:schemeClr val="accent1">
                  <a:lumMod val="5000"/>
                  <a:lumOff val="95000"/>
                </a:schemeClr>
              </a:gs>
              <a:gs pos="88000">
                <a:srgbClr val="00796F"/>
              </a:gs>
              <a:gs pos="100000">
                <a:schemeClr val="accent4">
                  <a:lumMod val="75000"/>
                </a:schemeClr>
              </a:gs>
              <a:gs pos="100000">
                <a:srgbClr val="00837A"/>
              </a:gs>
            </a:gsLst>
            <a:lin ang="8100000" scaled="1"/>
          </a:gradFill>
        </p:spPr>
        <p:txBody>
          <a:bodyPr>
            <a:normAutofit fontScale="92500" lnSpcReduction="20000"/>
          </a:bodyPr>
          <a:lstStyle/>
          <a:p>
            <a:r>
              <a:rPr lang="en-IE" sz="2800" b="1" dirty="0" err="1">
                <a:solidFill>
                  <a:schemeClr val="bg1"/>
                </a:solidFill>
                <a:latin typeface="Arial" panose="020B0604020202020204" pitchFamily="34" charset="0"/>
                <a:cs typeface="Arial" panose="020B0604020202020204" pitchFamily="34" charset="0"/>
              </a:rPr>
              <a:t>ritm</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və</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ya</a:t>
            </a:r>
            <a:r>
              <a:rPr lang="en-IE" sz="2800" b="1" dirty="0">
                <a:solidFill>
                  <a:schemeClr val="bg1"/>
                </a:solidFill>
                <a:latin typeface="Arial" panose="020B0604020202020204" pitchFamily="34" charset="0"/>
                <a:cs typeface="Arial" panose="020B0604020202020204" pitchFamily="34" charset="0"/>
              </a:rPr>
              <a:t> ÜVS-</a:t>
            </a:r>
            <a:r>
              <a:rPr lang="en-IE" sz="2800" b="1" dirty="0" err="1">
                <a:solidFill>
                  <a:schemeClr val="bg1"/>
                </a:solidFill>
                <a:latin typeface="Arial" panose="020B0604020202020204" pitchFamily="34" charset="0"/>
                <a:cs typeface="Arial" panose="020B0604020202020204" pitchFamily="34" charset="0"/>
              </a:rPr>
              <a:t>na</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nəzarət</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strategiyası</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ilə</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simptomların</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qarşısının</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alınması</a:t>
            </a:r>
            <a:endParaRPr lang="en-IE" sz="2800" b="1" dirty="0">
              <a:solidFill>
                <a:schemeClr val="bg1"/>
              </a:solidFill>
              <a:latin typeface="Arial" panose="020B0604020202020204" pitchFamily="34" charset="0"/>
              <a:cs typeface="Arial" panose="020B0604020202020204" pitchFamily="34" charset="0"/>
            </a:endParaRPr>
          </a:p>
          <a:p>
            <a:r>
              <a:rPr lang="en-IE" sz="2800" b="1" dirty="0" err="1">
                <a:solidFill>
                  <a:schemeClr val="bg1"/>
                </a:solidFill>
                <a:latin typeface="Arial" panose="020B0604020202020204" pitchFamily="34" charset="0"/>
                <a:cs typeface="Arial" panose="020B0604020202020204" pitchFamily="34" charset="0"/>
              </a:rPr>
              <a:t>tromboembolik</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riskdən</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qorunma</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və</a:t>
            </a:r>
            <a:endParaRPr lang="en-IE" sz="2800" b="1" dirty="0">
              <a:solidFill>
                <a:schemeClr val="bg1"/>
              </a:solidFill>
              <a:latin typeface="Arial" panose="020B0604020202020204" pitchFamily="34" charset="0"/>
              <a:cs typeface="Arial" panose="020B0604020202020204" pitchFamily="34" charset="0"/>
            </a:endParaRPr>
          </a:p>
          <a:p>
            <a:r>
              <a:rPr lang="en-IE" sz="2800" b="1" dirty="0">
                <a:solidFill>
                  <a:schemeClr val="bg1"/>
                </a:solidFill>
                <a:latin typeface="Arial" panose="020B0604020202020204" pitchFamily="34" charset="0"/>
                <a:cs typeface="Arial" panose="020B0604020202020204" pitchFamily="34" charset="0"/>
              </a:rPr>
              <a:t>risk </a:t>
            </a:r>
            <a:r>
              <a:rPr lang="en-IE" sz="2800" b="1" dirty="0" err="1">
                <a:solidFill>
                  <a:schemeClr val="bg1"/>
                </a:solidFill>
                <a:latin typeface="Arial" panose="020B0604020202020204" pitchFamily="34" charset="0"/>
                <a:cs typeface="Arial" panose="020B0604020202020204" pitchFamily="34" charset="0"/>
              </a:rPr>
              <a:t>faktorlarının</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modifikasiyası</a:t>
            </a:r>
            <a:endParaRPr lang="en-IE" sz="2800" b="1" dirty="0">
              <a:solidFill>
                <a:schemeClr val="bg1"/>
              </a:solidFill>
              <a:latin typeface="Arial" panose="020B0604020202020204" pitchFamily="34" charset="0"/>
              <a:cs typeface="Arial" panose="020B0604020202020204" pitchFamily="34" charset="0"/>
            </a:endParaRPr>
          </a:p>
          <a:p>
            <a:pPr marL="0" indent="0">
              <a:buNone/>
            </a:pPr>
            <a:endParaRPr lang="en-IE" sz="2800" b="1" dirty="0">
              <a:solidFill>
                <a:schemeClr val="bg1"/>
              </a:solidFill>
              <a:latin typeface="Arial" panose="020B0604020202020204" pitchFamily="34" charset="0"/>
              <a:cs typeface="Arial" panose="020B0604020202020204" pitchFamily="34" charset="0"/>
            </a:endParaRPr>
          </a:p>
          <a:p>
            <a:pPr marL="0" indent="0">
              <a:buNone/>
            </a:pPr>
            <a:r>
              <a:rPr lang="en-IE" sz="2800" b="1" dirty="0">
                <a:solidFill>
                  <a:schemeClr val="bg1"/>
                </a:solidFill>
                <a:latin typeface="Arial" panose="020B0604020202020204" pitchFamily="34" charset="0"/>
                <a:cs typeface="Arial" panose="020B0604020202020204" pitchFamily="34" charset="0"/>
              </a:rPr>
              <a:t>AF </a:t>
            </a:r>
            <a:r>
              <a:rPr lang="en-IE" sz="2800" b="1" dirty="0" err="1">
                <a:solidFill>
                  <a:schemeClr val="bg1"/>
                </a:solidFill>
                <a:latin typeface="Arial" panose="020B0604020202020204" pitchFamily="34" charset="0"/>
                <a:cs typeface="Arial" panose="020B0604020202020204" pitchFamily="34" charset="0"/>
              </a:rPr>
              <a:t>olan</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idmançı</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ilə</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qarşılaşdıqda</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üç</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unikal</a:t>
            </a:r>
            <a:r>
              <a:rPr lang="en-IE" sz="2800" b="1" dirty="0">
                <a:solidFill>
                  <a:schemeClr val="bg1"/>
                </a:solidFill>
                <a:latin typeface="Arial" panose="020B0604020202020204" pitchFamily="34" charset="0"/>
                <a:cs typeface="Arial" panose="020B0604020202020204" pitchFamily="34" charset="0"/>
              </a:rPr>
              <a:t> problem </a:t>
            </a:r>
            <a:r>
              <a:rPr lang="en-IE" sz="2800" b="1" dirty="0" err="1">
                <a:solidFill>
                  <a:schemeClr val="bg1"/>
                </a:solidFill>
                <a:latin typeface="Arial" panose="020B0604020202020204" pitchFamily="34" charset="0"/>
                <a:cs typeface="Arial" panose="020B0604020202020204" pitchFamily="34" charset="0"/>
              </a:rPr>
              <a:t>var</a:t>
            </a:r>
            <a:endParaRPr lang="en-IE" sz="2800" b="1" dirty="0">
              <a:solidFill>
                <a:schemeClr val="bg1"/>
              </a:solidFill>
              <a:latin typeface="Arial" panose="020B0604020202020204" pitchFamily="34" charset="0"/>
              <a:cs typeface="Arial" panose="020B0604020202020204" pitchFamily="34" charset="0"/>
            </a:endParaRPr>
          </a:p>
          <a:p>
            <a:pPr>
              <a:buFont typeface="Arial" panose="020B0604020202020204" pitchFamily="34" charset="0"/>
              <a:buChar char="•"/>
            </a:pPr>
            <a:r>
              <a:rPr lang="en-IE" sz="2800" b="1" dirty="0" err="1">
                <a:solidFill>
                  <a:schemeClr val="bg1"/>
                </a:solidFill>
                <a:latin typeface="Arial" panose="020B0604020202020204" pitchFamily="34" charset="0"/>
                <a:cs typeface="Arial" panose="020B0604020202020204" pitchFamily="34" charset="0"/>
              </a:rPr>
              <a:t>seçilmiş</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terapiya</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məşq</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performansını</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pozmadan</a:t>
            </a:r>
            <a:r>
              <a:rPr lang="en-IE" sz="2800" b="1" dirty="0">
                <a:solidFill>
                  <a:schemeClr val="bg1"/>
                </a:solidFill>
                <a:latin typeface="Arial" panose="020B0604020202020204" pitchFamily="34" charset="0"/>
                <a:cs typeface="Arial" panose="020B0604020202020204" pitchFamily="34" charset="0"/>
              </a:rPr>
              <a:t> AF-</a:t>
            </a:r>
            <a:r>
              <a:rPr lang="en-IE" sz="2800" b="1" dirty="0" err="1">
                <a:solidFill>
                  <a:schemeClr val="bg1"/>
                </a:solidFill>
                <a:latin typeface="Arial" panose="020B0604020202020204" pitchFamily="34" charset="0"/>
                <a:cs typeface="Arial" panose="020B0604020202020204" pitchFamily="34" charset="0"/>
              </a:rPr>
              <a:t>yə</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nəzarət</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etməlidir</a:t>
            </a:r>
            <a:r>
              <a:rPr lang="en-IE" sz="2800" b="1" dirty="0">
                <a:solidFill>
                  <a:schemeClr val="bg1"/>
                </a:solidFill>
                <a:latin typeface="Arial" panose="020B0604020202020204" pitchFamily="34" charset="0"/>
                <a:cs typeface="Arial" panose="020B0604020202020204" pitchFamily="34" charset="0"/>
              </a:rPr>
              <a:t>.</a:t>
            </a:r>
          </a:p>
          <a:p>
            <a:pPr>
              <a:buFont typeface="Arial" panose="020B0604020202020204" pitchFamily="34" charset="0"/>
              <a:buChar char="•"/>
            </a:pPr>
            <a:r>
              <a:rPr lang="en-IE" sz="2800" b="1" dirty="0" err="1">
                <a:solidFill>
                  <a:schemeClr val="bg1"/>
                </a:solidFill>
                <a:latin typeface="Arial" panose="020B0604020202020204" pitchFamily="34" charset="0"/>
                <a:cs typeface="Arial" panose="020B0604020202020204" pitchFamily="34" charset="0"/>
              </a:rPr>
              <a:t>bu</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terapiya</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idmançının</a:t>
            </a:r>
            <a:r>
              <a:rPr lang="en-IE" sz="2800" b="1" dirty="0">
                <a:solidFill>
                  <a:schemeClr val="bg1"/>
                </a:solidFill>
                <a:latin typeface="Arial" panose="020B0604020202020204" pitchFamily="34" charset="0"/>
                <a:cs typeface="Arial" panose="020B0604020202020204" pitchFamily="34" charset="0"/>
              </a:rPr>
              <a:t> ÜADA </a:t>
            </a:r>
            <a:r>
              <a:rPr lang="en-IE" sz="2800" b="1" dirty="0" err="1">
                <a:solidFill>
                  <a:schemeClr val="bg1"/>
                </a:solidFill>
                <a:latin typeface="Arial" panose="020B0604020202020204" pitchFamily="34" charset="0"/>
                <a:cs typeface="Arial" panose="020B0604020202020204" pitchFamily="34" charset="0"/>
              </a:rPr>
              <a:t>tərəfindən</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qadağan</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olunmuş</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maddələrin</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siyahısına</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uyğun</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olmalıdır</a:t>
            </a:r>
            <a:r>
              <a:rPr lang="en-IE" sz="2800" b="1" dirty="0">
                <a:solidFill>
                  <a:schemeClr val="bg1"/>
                </a:solidFill>
                <a:latin typeface="Arial" panose="020B0604020202020204" pitchFamily="34" charset="0"/>
                <a:cs typeface="Arial" panose="020B0604020202020204" pitchFamily="34" charset="0"/>
              </a:rPr>
              <a:t>.</a:t>
            </a:r>
          </a:p>
          <a:p>
            <a:pPr>
              <a:buFont typeface="Arial" panose="020B0604020202020204" pitchFamily="34" charset="0"/>
              <a:buChar char="•"/>
            </a:pPr>
            <a:r>
              <a:rPr lang="en-IE" sz="2800" b="1" dirty="0">
                <a:solidFill>
                  <a:schemeClr val="bg1"/>
                </a:solidFill>
                <a:latin typeface="Arial" panose="020B0604020202020204" pitchFamily="34" charset="0"/>
                <a:cs typeface="Arial" panose="020B0604020202020204" pitchFamily="34" charset="0"/>
              </a:rPr>
              <a:t>optimal </a:t>
            </a:r>
            <a:r>
              <a:rPr lang="en-IE" sz="2800" b="1" dirty="0" err="1">
                <a:solidFill>
                  <a:schemeClr val="bg1"/>
                </a:solidFill>
                <a:latin typeface="Arial" panose="020B0604020202020204" pitchFamily="34" charset="0"/>
                <a:cs typeface="Arial" panose="020B0604020202020204" pitchFamily="34" charset="0"/>
              </a:rPr>
              <a:t>antikoaqulyasiya</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strategiyasının</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nəzərdən</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keçirilməsinə</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məşqlə</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bağlı</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qanama</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riskinin</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qiymətləndirilməsi</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daxil</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edilməlidir</a:t>
            </a:r>
            <a:r>
              <a:rPr lang="en-IE" sz="2800" b="1" dirty="0">
                <a:solidFill>
                  <a:schemeClr val="bg1"/>
                </a:solidFill>
                <a:latin typeface="Arial" panose="020B0604020202020204" pitchFamily="34" charset="0"/>
                <a:cs typeface="Arial" panose="020B0604020202020204" pitchFamily="34" charset="0"/>
              </a:rPr>
              <a:t>.</a:t>
            </a:r>
            <a:br>
              <a:rPr lang="en-IE" sz="2800" b="1" dirty="0">
                <a:solidFill>
                  <a:schemeClr val="bg1"/>
                </a:solidFill>
                <a:latin typeface="Arial" panose="020B0604020202020204" pitchFamily="34" charset="0"/>
                <a:cs typeface="Arial" panose="020B0604020202020204" pitchFamily="34" charset="0"/>
              </a:rPr>
            </a:b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9838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1898F-62ED-3840-934E-33F4515F3E06}"/>
              </a:ext>
            </a:extLst>
          </p:cNvPr>
          <p:cNvSpPr>
            <a:spLocks noGrp="1"/>
          </p:cNvSpPr>
          <p:nvPr>
            <p:ph type="title"/>
          </p:nvPr>
        </p:nvSpPr>
        <p:spPr>
          <a:xfrm>
            <a:off x="1371600" y="0"/>
            <a:ext cx="9601200" cy="995082"/>
          </a:xfrm>
        </p:spPr>
        <p:txBody>
          <a:bodyPr>
            <a:noAutofit/>
          </a:bodyPr>
          <a:lstStyle/>
          <a:p>
            <a:pPr algn="ctr"/>
            <a:r>
              <a:rPr lang="en-IE" sz="3600" b="1" dirty="0" err="1">
                <a:latin typeface="Arial" panose="020B0604020202020204" pitchFamily="34" charset="0"/>
                <a:cs typeface="Arial" panose="020B0604020202020204" pitchFamily="34" charset="0"/>
              </a:rPr>
              <a:t>İdmandan</a:t>
            </a:r>
            <a:r>
              <a:rPr lang="en-IE" sz="3600" b="1" dirty="0">
                <a:latin typeface="Arial" panose="020B0604020202020204" pitchFamily="34" charset="0"/>
                <a:cs typeface="Arial" panose="020B0604020202020204" pitchFamily="34" charset="0"/>
              </a:rPr>
              <a:t> (</a:t>
            </a:r>
            <a:r>
              <a:rPr lang="en-IE" sz="3600" b="1" dirty="0" err="1">
                <a:latin typeface="Arial" panose="020B0604020202020204" pitchFamily="34" charset="0"/>
                <a:cs typeface="Arial" panose="020B0604020202020204" pitchFamily="34" charset="0"/>
              </a:rPr>
              <a:t>müvəqqəti</a:t>
            </a:r>
            <a:r>
              <a:rPr lang="en-IE" sz="3600" b="1" dirty="0">
                <a:latin typeface="Arial" panose="020B0604020202020204" pitchFamily="34" charset="0"/>
                <a:cs typeface="Arial" panose="020B0604020202020204" pitchFamily="34" charset="0"/>
              </a:rPr>
              <a:t>) </a:t>
            </a:r>
            <a:r>
              <a:rPr lang="en-IE" sz="3600" b="1" dirty="0" err="1">
                <a:latin typeface="Arial" panose="020B0604020202020204" pitchFamily="34" charset="0"/>
                <a:cs typeface="Arial" panose="020B0604020202020204" pitchFamily="34" charset="0"/>
              </a:rPr>
              <a:t>ayrılma</a:t>
            </a:r>
            <a:r>
              <a:rPr lang="en-IE" sz="3600" b="1" dirty="0">
                <a:latin typeface="Arial" panose="020B0604020202020204" pitchFamily="34" charset="0"/>
                <a:cs typeface="Arial" panose="020B0604020202020204" pitchFamily="34" charset="0"/>
              </a:rPr>
              <a:t> </a:t>
            </a:r>
            <a:br>
              <a:rPr lang="en-IE" sz="3600" b="1" dirty="0">
                <a:latin typeface="Arial" panose="020B0604020202020204" pitchFamily="34" charset="0"/>
                <a:cs typeface="Arial" panose="020B0604020202020204" pitchFamily="34" charset="0"/>
              </a:rPr>
            </a:br>
            <a:r>
              <a:rPr lang="en-IE" sz="3600" b="1" dirty="0">
                <a:latin typeface="Arial" panose="020B0604020202020204" pitchFamily="34" charset="0"/>
                <a:cs typeface="Arial" panose="020B0604020202020204" pitchFamily="34" charset="0"/>
              </a:rPr>
              <a:t>Detraining</a:t>
            </a:r>
            <a:br>
              <a:rPr lang="en-IE" sz="3600" b="1" dirty="0">
                <a:latin typeface="Arial" panose="020B0604020202020204" pitchFamily="34" charset="0"/>
                <a:cs typeface="Arial" panose="020B0604020202020204" pitchFamily="34" charset="0"/>
              </a:rPr>
            </a:b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9C5737C-EFF4-4A4F-87D9-3021FAFE2A4C}"/>
              </a:ext>
            </a:extLst>
          </p:cNvPr>
          <p:cNvSpPr>
            <a:spLocks noGrp="1"/>
          </p:cNvSpPr>
          <p:nvPr>
            <p:ph idx="1"/>
          </p:nvPr>
        </p:nvSpPr>
        <p:spPr>
          <a:xfrm>
            <a:off x="1153235" y="1241683"/>
            <a:ext cx="10670903" cy="5379500"/>
          </a:xfrm>
          <a:gradFill>
            <a:gsLst>
              <a:gs pos="99000">
                <a:srgbClr val="0E7364"/>
              </a:gs>
              <a:gs pos="0">
                <a:schemeClr val="accent1">
                  <a:lumMod val="5000"/>
                  <a:lumOff val="95000"/>
                </a:schemeClr>
              </a:gs>
              <a:gs pos="93000">
                <a:srgbClr val="00796F"/>
              </a:gs>
              <a:gs pos="100000">
                <a:schemeClr val="accent4">
                  <a:lumMod val="75000"/>
                </a:schemeClr>
              </a:gs>
              <a:gs pos="100000">
                <a:srgbClr val="00837A"/>
              </a:gs>
            </a:gsLst>
            <a:lin ang="8100000" scaled="1"/>
          </a:gradFill>
        </p:spPr>
        <p:txBody>
          <a:bodyPr>
            <a:normAutofit lnSpcReduction="10000"/>
          </a:bodyPr>
          <a:lstStyle/>
          <a:p>
            <a:r>
              <a:rPr lang="en-IE" sz="2400" b="1" dirty="0" err="1">
                <a:solidFill>
                  <a:schemeClr val="bg1"/>
                </a:solidFill>
                <a:latin typeface="Arial" panose="020B0604020202020204" pitchFamily="34" charset="0"/>
                <a:cs typeface="Arial" panose="020B0604020202020204" pitchFamily="34" charset="0"/>
              </a:rPr>
              <a:t>Heyvan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molellərində</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təsdiq</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edilmişdir</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ki</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fiziki</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aktivliyin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intensivliyinin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azalması</a:t>
            </a:r>
            <a:r>
              <a:rPr lang="en-IE" sz="2400" b="1" dirty="0">
                <a:solidFill>
                  <a:schemeClr val="bg1"/>
                </a:solidFill>
                <a:latin typeface="Arial" panose="020B0604020202020204" pitchFamily="34" charset="0"/>
                <a:cs typeface="Arial" panose="020B0604020202020204" pitchFamily="34" charset="0"/>
              </a:rPr>
              <a:t> AF -</a:t>
            </a:r>
            <a:r>
              <a:rPr lang="en-IE" sz="2400" b="1" dirty="0" err="1">
                <a:solidFill>
                  <a:schemeClr val="bg1"/>
                </a:solidFill>
                <a:latin typeface="Arial" panose="020B0604020202020204" pitchFamily="34" charset="0"/>
                <a:cs typeface="Arial" panose="020B0604020202020204" pitchFamily="34" charset="0"/>
              </a:rPr>
              <a:t>epizodlarının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təkrarlanması</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hallarını</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azaldır</a:t>
            </a:r>
            <a:r>
              <a:rPr lang="en-IE" sz="2400"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Guasch</a:t>
            </a:r>
            <a:r>
              <a:rPr lang="en-IE" b="1" dirty="0">
                <a:solidFill>
                  <a:schemeClr val="bg1"/>
                </a:solidFill>
                <a:latin typeface="Arial" panose="020B0604020202020204" pitchFamily="34" charset="0"/>
                <a:cs typeface="Arial" panose="020B0604020202020204" pitchFamily="34" charset="0"/>
              </a:rPr>
              <a:t> E,  </a:t>
            </a:r>
            <a:r>
              <a:rPr lang="en-IE" b="1" i="1" dirty="0">
                <a:solidFill>
                  <a:schemeClr val="bg1"/>
                </a:solidFill>
                <a:latin typeface="Arial" panose="020B0604020202020204" pitchFamily="34" charset="0"/>
                <a:cs typeface="Arial" panose="020B0604020202020204" pitchFamily="34" charset="0"/>
              </a:rPr>
              <a:t>J Am Coll </a:t>
            </a:r>
            <a:r>
              <a:rPr lang="en-IE" b="1" i="1" dirty="0" err="1">
                <a:solidFill>
                  <a:schemeClr val="bg1"/>
                </a:solidFill>
                <a:latin typeface="Arial" panose="020B0604020202020204" pitchFamily="34" charset="0"/>
                <a:cs typeface="Arial" panose="020B0604020202020204" pitchFamily="34" charset="0"/>
              </a:rPr>
              <a:t>Cardiol</a:t>
            </a:r>
            <a:r>
              <a:rPr lang="en-IE" b="1" dirty="0">
                <a:solidFill>
                  <a:schemeClr val="bg1"/>
                </a:solidFill>
                <a:latin typeface="Arial" panose="020B0604020202020204" pitchFamily="34" charset="0"/>
                <a:cs typeface="Arial" panose="020B0604020202020204" pitchFamily="34" charset="0"/>
              </a:rPr>
              <a:t> 2013).</a:t>
            </a:r>
            <a:endParaRPr lang="en-IE" sz="2400" b="1" dirty="0">
              <a:solidFill>
                <a:schemeClr val="bg1"/>
              </a:solidFill>
              <a:latin typeface="Arial" panose="020B0604020202020204" pitchFamily="34" charset="0"/>
              <a:cs typeface="Arial" panose="020B0604020202020204" pitchFamily="34" charset="0"/>
            </a:endParaRPr>
          </a:p>
          <a:p>
            <a:r>
              <a:rPr lang="en-IE" sz="2400" b="1" dirty="0">
                <a:solidFill>
                  <a:schemeClr val="bg1"/>
                </a:solidFill>
                <a:latin typeface="Arial" panose="020B0604020202020204" pitchFamily="34" charset="0"/>
                <a:cs typeface="Arial" panose="020B0604020202020204" pitchFamily="34" charset="0"/>
              </a:rPr>
              <a:t>Sinus </a:t>
            </a:r>
            <a:r>
              <a:rPr lang="en-IE" sz="2400" b="1" dirty="0" err="1">
                <a:solidFill>
                  <a:schemeClr val="bg1"/>
                </a:solidFill>
                <a:latin typeface="Arial" panose="020B0604020202020204" pitchFamily="34" charset="0"/>
                <a:cs typeface="Arial" panose="020B0604020202020204" pitchFamily="34" charset="0"/>
              </a:rPr>
              <a:t>ritmini</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bərpa</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etmək</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üçün</a:t>
            </a:r>
            <a:r>
              <a:rPr lang="en-IE" sz="2400" b="1" dirty="0">
                <a:solidFill>
                  <a:schemeClr val="bg1"/>
                </a:solidFill>
                <a:latin typeface="Arial" panose="020B0604020202020204" pitchFamily="34" charset="0"/>
                <a:cs typeface="Arial" panose="020B0604020202020204" pitchFamily="34" charset="0"/>
              </a:rPr>
              <a:t> 2 ay </a:t>
            </a:r>
            <a:r>
              <a:rPr lang="en-IE" sz="2400" b="1" dirty="0" err="1">
                <a:solidFill>
                  <a:schemeClr val="bg1"/>
                </a:solidFill>
                <a:latin typeface="Arial" panose="020B0604020202020204" pitchFamily="34" charset="0"/>
                <a:cs typeface="Arial" panose="020B0604020202020204" pitchFamily="34" charset="0"/>
              </a:rPr>
              <a:t>müddətində</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idman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fəaliyyətinə</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fasilə</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vermək</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tövsiyə</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olunurdu</a:t>
            </a:r>
            <a:r>
              <a:rPr lang="en-IE" sz="2400" b="1" dirty="0">
                <a:solidFill>
                  <a:schemeClr val="bg1"/>
                </a:solidFill>
                <a:latin typeface="Arial" panose="020B0604020202020204" pitchFamily="34" charset="0"/>
                <a:cs typeface="Arial" panose="020B0604020202020204" pitchFamily="34" charset="0"/>
              </a:rPr>
              <a:t> (</a:t>
            </a:r>
            <a:r>
              <a:rPr lang="en-IE" b="1" i="1" dirty="0" err="1">
                <a:solidFill>
                  <a:schemeClr val="bg1"/>
                </a:solidFill>
                <a:latin typeface="Arial" panose="020B0604020202020204" pitchFamily="34" charset="0"/>
                <a:cs typeface="Arial" panose="020B0604020202020204" pitchFamily="34" charset="0"/>
              </a:rPr>
              <a:t>Heidbuchel</a:t>
            </a:r>
            <a:r>
              <a:rPr lang="en-IE" b="1" i="1" dirty="0">
                <a:solidFill>
                  <a:schemeClr val="bg1"/>
                </a:solidFill>
                <a:latin typeface="Arial" panose="020B0604020202020204" pitchFamily="34" charset="0"/>
                <a:cs typeface="Arial" panose="020B0604020202020204" pitchFamily="34" charset="0"/>
              </a:rPr>
              <a:t> H., 2006</a:t>
            </a:r>
            <a:r>
              <a:rPr lang="en-IE" sz="2400" b="1" dirty="0">
                <a:solidFill>
                  <a:schemeClr val="bg1"/>
                </a:solidFill>
                <a:latin typeface="Arial" panose="020B0604020202020204" pitchFamily="34" charset="0"/>
                <a:cs typeface="Arial" panose="020B0604020202020204" pitchFamily="34" charset="0"/>
              </a:rPr>
              <a:t>) </a:t>
            </a:r>
          </a:p>
          <a:p>
            <a:r>
              <a:rPr lang="en-IE" sz="2400" b="1" dirty="0" err="1">
                <a:solidFill>
                  <a:schemeClr val="bg1"/>
                </a:solidFill>
                <a:latin typeface="Arial" panose="020B0604020202020204" pitchFamily="34" charset="0"/>
                <a:cs typeface="Arial" panose="020B0604020202020204" pitchFamily="34" charset="0"/>
              </a:rPr>
              <a:t>Beləki</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məşq</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həcminin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azalması</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vegetativ</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tarazlığı</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adrenergik</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tonusa</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tərəf</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dəyişməyə</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səbəb</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ola</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bilir</a:t>
            </a:r>
            <a:endParaRPr lang="en-IE" sz="2400" b="1" dirty="0">
              <a:solidFill>
                <a:schemeClr val="bg1"/>
              </a:solidFill>
              <a:latin typeface="Arial" panose="020B0604020202020204" pitchFamily="34" charset="0"/>
              <a:cs typeface="Arial" panose="020B0604020202020204" pitchFamily="34" charset="0"/>
            </a:endParaRPr>
          </a:p>
          <a:p>
            <a:r>
              <a:rPr lang="en-IE" sz="2400" b="1" dirty="0" err="1">
                <a:solidFill>
                  <a:schemeClr val="bg1"/>
                </a:solidFill>
                <a:latin typeface="Arial" panose="020B0604020202020204" pitchFamily="34" charset="0"/>
                <a:cs typeface="Arial" panose="020B0604020202020204" pitchFamily="34" charset="0"/>
              </a:rPr>
              <a:t>İdman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məşqlərinin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məhdudlaşdırılmasının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psixoloji</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nəticələri</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idmançı</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ilə</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müzakirə</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edilməlidir</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və</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idmançılarda</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psixoloji</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dəstəyə</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ehtiyac</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ola</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bilər</a:t>
            </a:r>
            <a:r>
              <a:rPr lang="en-IE" sz="2400" b="1" dirty="0">
                <a:solidFill>
                  <a:schemeClr val="bg1"/>
                </a:solidFill>
                <a:latin typeface="Arial" panose="020B0604020202020204" pitchFamily="34" charset="0"/>
                <a:cs typeface="Arial" panose="020B0604020202020204" pitchFamily="34" charset="0"/>
              </a:rPr>
              <a:t>*</a:t>
            </a:r>
          </a:p>
          <a:p>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Bununla</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belə</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dözümlülük</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məşqlərinin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həcminin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azaldılması</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bütün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xəstələrdə</a:t>
            </a:r>
            <a:r>
              <a:rPr lang="en-IE" sz="2400" b="1" dirty="0">
                <a:solidFill>
                  <a:schemeClr val="bg1"/>
                </a:solidFill>
                <a:latin typeface="Arial" panose="020B0604020202020204" pitchFamily="34" charset="0"/>
                <a:cs typeface="Arial" panose="020B0604020202020204" pitchFamily="34" charset="0"/>
              </a:rPr>
              <a:t> AF </a:t>
            </a:r>
            <a:r>
              <a:rPr lang="en-IE" sz="2400" b="1" dirty="0" err="1">
                <a:solidFill>
                  <a:schemeClr val="bg1"/>
                </a:solidFill>
                <a:latin typeface="Arial" panose="020B0604020202020204" pitchFamily="34" charset="0"/>
                <a:cs typeface="Arial" panose="020B0604020202020204" pitchFamily="34" charset="0"/>
              </a:rPr>
              <a:t>residivinin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qarşısını</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almaq</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üçün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kifayət</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olmaya</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bilər</a:t>
            </a:r>
            <a:r>
              <a:rPr lang="en-IE" sz="2400" b="1" dirty="0">
                <a:solidFill>
                  <a:schemeClr val="bg1"/>
                </a:solidFill>
                <a:latin typeface="Arial" panose="020B0604020202020204" pitchFamily="34" charset="0"/>
                <a:cs typeface="Arial" panose="020B0604020202020204" pitchFamily="34" charset="0"/>
              </a:rPr>
              <a:t>*. </a:t>
            </a:r>
          </a:p>
          <a:p>
            <a:r>
              <a:rPr lang="en-IE" sz="2400" b="1" dirty="0">
                <a:solidFill>
                  <a:schemeClr val="bg1"/>
                </a:solidFill>
                <a:latin typeface="Arial" panose="020B0604020202020204" pitchFamily="34" charset="0"/>
                <a:cs typeface="Arial" panose="020B0604020202020204" pitchFamily="34" charset="0"/>
              </a:rPr>
              <a:t>Veteran </a:t>
            </a:r>
            <a:r>
              <a:rPr lang="en-IE" sz="2400" b="1" dirty="0" err="1">
                <a:solidFill>
                  <a:schemeClr val="bg1"/>
                </a:solidFill>
                <a:latin typeface="Arial" panose="020B0604020202020204" pitchFamily="34" charset="0"/>
                <a:cs typeface="Arial" panose="020B0604020202020204" pitchFamily="34" charset="0"/>
              </a:rPr>
              <a:t>idmançılar</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idman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həyatına</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alışdıqları</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üçün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tez-tez</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alternativ</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müalicə</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variantlarına</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üstünlük</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verirlər</a:t>
            </a:r>
            <a:r>
              <a:rPr lang="en-IE" sz="2400" b="1" dirty="0">
                <a:solidFill>
                  <a:schemeClr val="bg1"/>
                </a:solidFill>
                <a:latin typeface="Arial" panose="020B0604020202020204" pitchFamily="34" charset="0"/>
                <a:cs typeface="Arial" panose="020B0604020202020204" pitchFamily="34" charset="0"/>
              </a:rPr>
              <a:t>*.  </a:t>
            </a:r>
          </a:p>
          <a:p>
            <a:pPr marL="0" indent="0">
              <a:buNone/>
            </a:pPr>
            <a:endParaRPr lang="en-US" b="1"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93A4E5A4-8DB2-2A4D-B3E8-C916D232C93B}"/>
              </a:ext>
            </a:extLst>
          </p:cNvPr>
          <p:cNvSpPr/>
          <p:nvPr/>
        </p:nvSpPr>
        <p:spPr>
          <a:xfrm>
            <a:off x="5924782" y="6509982"/>
            <a:ext cx="7445375" cy="307777"/>
          </a:xfrm>
          <a:prstGeom prst="rect">
            <a:avLst/>
          </a:prstGeom>
        </p:spPr>
        <p:txBody>
          <a:bodyPr wrap="square">
            <a:spAutoFit/>
          </a:bodyPr>
          <a:lstStyle/>
          <a:p>
            <a:r>
              <a:rPr lang="en-US" sz="1400" b="1" dirty="0">
                <a:latin typeface="Arial" panose="020B0604020202020204" pitchFamily="34" charset="0"/>
                <a:cs typeface="Arial" panose="020B0604020202020204" pitchFamily="34" charset="0"/>
              </a:rPr>
              <a:t>*https://</a:t>
            </a:r>
            <a:r>
              <a:rPr lang="en-US" sz="1400" b="1" dirty="0" err="1">
                <a:latin typeface="Arial" panose="020B0604020202020204" pitchFamily="34" charset="0"/>
                <a:cs typeface="Arial" panose="020B0604020202020204" pitchFamily="34" charset="0"/>
              </a:rPr>
              <a:t>academic.oup.com</a:t>
            </a:r>
            <a:r>
              <a:rPr lang="en-US" sz="1400" b="1" dirty="0">
                <a:latin typeface="Arial" panose="020B0604020202020204" pitchFamily="34" charset="0"/>
                <a:cs typeface="Arial" panose="020B0604020202020204" pitchFamily="34" charset="0"/>
              </a:rPr>
              <a:t>/</a:t>
            </a:r>
            <a:r>
              <a:rPr lang="en-US" sz="1400" b="1" dirty="0" err="1">
                <a:latin typeface="Arial" panose="020B0604020202020204" pitchFamily="34" charset="0"/>
                <a:cs typeface="Arial" panose="020B0604020202020204" pitchFamily="34" charset="0"/>
              </a:rPr>
              <a:t>eurjpc</a:t>
            </a:r>
            <a:r>
              <a:rPr lang="en-US" sz="1400" b="1" dirty="0">
                <a:latin typeface="Arial" panose="020B0604020202020204" pitchFamily="34" charset="0"/>
                <a:cs typeface="Arial" panose="020B0604020202020204" pitchFamily="34" charset="0"/>
              </a:rPr>
              <a:t>/article/21/8/1040/5925801</a:t>
            </a:r>
          </a:p>
        </p:txBody>
      </p:sp>
    </p:spTree>
    <p:extLst>
      <p:ext uri="{BB962C8B-B14F-4D97-AF65-F5344CB8AC3E}">
        <p14:creationId xmlns:p14="http://schemas.microsoft.com/office/powerpoint/2010/main" val="2277039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4AA1B-90E5-1048-AE49-25529046E893}"/>
              </a:ext>
            </a:extLst>
          </p:cNvPr>
          <p:cNvSpPr>
            <a:spLocks noGrp="1"/>
          </p:cNvSpPr>
          <p:nvPr>
            <p:ph type="title"/>
          </p:nvPr>
        </p:nvSpPr>
        <p:spPr>
          <a:xfrm>
            <a:off x="1156447" y="145065"/>
            <a:ext cx="9601200" cy="766482"/>
          </a:xfrm>
        </p:spPr>
        <p:txBody>
          <a:bodyPr>
            <a:noAutofit/>
          </a:bodyPr>
          <a:lstStyle/>
          <a:p>
            <a:pPr algn="ctr"/>
            <a:r>
              <a:rPr lang="en-IE" sz="3200" b="1" dirty="0">
                <a:latin typeface="Arial" panose="020B0604020202020204" pitchFamily="34" charset="0"/>
                <a:cs typeface="Arial" panose="020B0604020202020204" pitchFamily="34" charset="0"/>
              </a:rPr>
              <a:t>RATE vs RİTM control?</a:t>
            </a:r>
            <a:br>
              <a:rPr lang="en-IE" sz="3200" b="1" dirty="0">
                <a:latin typeface="Arial" panose="020B0604020202020204" pitchFamily="34" charset="0"/>
                <a:cs typeface="Arial" panose="020B0604020202020204" pitchFamily="34" charset="0"/>
              </a:rPr>
            </a:br>
            <a:endParaRPr lang="en-US" sz="32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FC71222-2FF7-7647-A404-F59BA7A16F6A}"/>
              </a:ext>
            </a:extLst>
          </p:cNvPr>
          <p:cNvSpPr>
            <a:spLocks noGrp="1"/>
          </p:cNvSpPr>
          <p:nvPr>
            <p:ph idx="1"/>
          </p:nvPr>
        </p:nvSpPr>
        <p:spPr>
          <a:xfrm>
            <a:off x="362606" y="645909"/>
            <a:ext cx="11710435" cy="4639234"/>
          </a:xfrm>
        </p:spPr>
        <p:txBody>
          <a:bodyPr>
            <a:noAutofit/>
          </a:bodyPr>
          <a:lstStyle/>
          <a:p>
            <a:pPr algn="just"/>
            <a:r>
              <a:rPr lang="en-IE" b="1" dirty="0" err="1">
                <a:solidFill>
                  <a:schemeClr val="bg1"/>
                </a:solidFill>
                <a:latin typeface="Arial" panose="020B0604020202020204" pitchFamily="34" charset="0"/>
                <a:cs typeface="Arial" panose="020B0604020202020204" pitchFamily="34" charset="0"/>
              </a:rPr>
              <a:t>Ritm</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kontrol</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yanaşmasına</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üstünlük</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verilir</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çünki</a:t>
            </a:r>
            <a:r>
              <a:rPr lang="en-IE" b="1" dirty="0">
                <a:solidFill>
                  <a:schemeClr val="bg1"/>
                </a:solidFill>
                <a:latin typeface="Arial" panose="020B0604020202020204" pitchFamily="34" charset="0"/>
                <a:cs typeface="Arial" panose="020B0604020202020204" pitchFamily="34" charset="0"/>
              </a:rPr>
              <a:t> ÜVS -</a:t>
            </a:r>
            <a:r>
              <a:rPr lang="en-IE" b="1" dirty="0" err="1">
                <a:solidFill>
                  <a:schemeClr val="bg1"/>
                </a:solidFill>
                <a:latin typeface="Arial" panose="020B0604020202020204" pitchFamily="34" charset="0"/>
                <a:cs typeface="Arial" panose="020B0604020202020204" pitchFamily="34" charset="0"/>
              </a:rPr>
              <a:t>na</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adekvat</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nəzarətə</a:t>
            </a:r>
            <a:r>
              <a:rPr lang="en-IE" b="1" dirty="0">
                <a:solidFill>
                  <a:schemeClr val="bg1"/>
                </a:solidFill>
                <a:latin typeface="Arial" panose="020B0604020202020204" pitchFamily="34" charset="0"/>
                <a:cs typeface="Arial" panose="020B0604020202020204" pitchFamily="34" charset="0"/>
              </a:rPr>
              <a:t> (rate control)  </a:t>
            </a:r>
            <a:r>
              <a:rPr lang="en-IE" b="1" dirty="0" err="1">
                <a:solidFill>
                  <a:schemeClr val="bg1"/>
                </a:solidFill>
                <a:latin typeface="Arial" panose="020B0604020202020204" pitchFamily="34" charset="0"/>
                <a:cs typeface="Arial" panose="020B0604020202020204" pitchFamily="34" charset="0"/>
              </a:rPr>
              <a:t>baxmayaraq</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idmançılar</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simptomatik</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olaraq</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qalır</a:t>
            </a:r>
            <a:r>
              <a:rPr lang="en-IE" b="1" dirty="0">
                <a:solidFill>
                  <a:schemeClr val="bg1"/>
                </a:solidFill>
                <a:latin typeface="Arial" panose="020B0604020202020204" pitchFamily="34" charset="0"/>
                <a:cs typeface="Arial" panose="020B0604020202020204" pitchFamily="34" charset="0"/>
              </a:rPr>
              <a:t> (Prashant Rao, JACC, 2019) </a:t>
            </a:r>
          </a:p>
          <a:p>
            <a:pPr algn="just"/>
            <a:r>
              <a:rPr lang="en-IE" b="1" dirty="0">
                <a:solidFill>
                  <a:schemeClr val="bg1"/>
                </a:solidFill>
                <a:latin typeface="Arial" panose="020B0604020202020204" pitchFamily="34" charset="0"/>
                <a:cs typeface="Arial" panose="020B0604020202020204" pitchFamily="34" charset="0"/>
              </a:rPr>
              <a:t>Amiodaron (class III) </a:t>
            </a:r>
            <a:r>
              <a:rPr lang="en-IE" b="1" dirty="0" err="1">
                <a:solidFill>
                  <a:schemeClr val="bg1"/>
                </a:solidFill>
                <a:latin typeface="Arial" panose="020B0604020202020204" pitchFamily="34" charset="0"/>
                <a:cs typeface="Arial" panose="020B0604020202020204" pitchFamily="34" charset="0"/>
              </a:rPr>
              <a:t>uzun</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müddətli</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istifadəsi</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toksik</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təsirinə</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görə</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arzuolunmazdır</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Həmçinin</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açıq</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havadakı</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idmanda</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fotosensibilizasiya</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səbəbindən</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pis</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tolere</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edilir</a:t>
            </a:r>
            <a:r>
              <a:rPr lang="en-IE" b="1" dirty="0">
                <a:solidFill>
                  <a:schemeClr val="bg1"/>
                </a:solidFill>
                <a:latin typeface="Arial" panose="020B0604020202020204" pitchFamily="34" charset="0"/>
                <a:cs typeface="Arial" panose="020B0604020202020204" pitchFamily="34" charset="0"/>
              </a:rPr>
              <a:t> (</a:t>
            </a:r>
            <a:r>
              <a:rPr lang="en-IE" b="1" i="1" dirty="0" err="1">
                <a:solidFill>
                  <a:schemeClr val="bg1"/>
                </a:solidFill>
                <a:latin typeface="Arial" panose="020B0604020202020204" pitchFamily="34" charset="0"/>
                <a:cs typeface="Arial" panose="020B0604020202020204" pitchFamily="34" charset="0"/>
              </a:rPr>
              <a:t>J.Walter</a:t>
            </a:r>
            <a:r>
              <a:rPr lang="en-IE" b="1" i="1" dirty="0">
                <a:solidFill>
                  <a:schemeClr val="bg1"/>
                </a:solidFill>
                <a:latin typeface="Arial" panose="020B0604020202020204" pitchFamily="34" charset="0"/>
                <a:cs typeface="Arial" panose="020B0604020202020204" pitchFamily="34" charset="0"/>
              </a:rPr>
              <a:t> et al. Arch Dermatol. 1984 Dec. )</a:t>
            </a:r>
          </a:p>
          <a:p>
            <a:pPr algn="just"/>
            <a:r>
              <a:rPr lang="en-IE" b="1" dirty="0">
                <a:solidFill>
                  <a:schemeClr val="bg1"/>
                </a:solidFill>
                <a:latin typeface="Arial" panose="020B0604020202020204" pitchFamily="34" charset="0"/>
                <a:cs typeface="Arial" panose="020B0604020202020204" pitchFamily="34" charset="0"/>
              </a:rPr>
              <a:t>Beta-</a:t>
            </a:r>
            <a:r>
              <a:rPr lang="en-IE" b="1" dirty="0" err="1">
                <a:solidFill>
                  <a:schemeClr val="bg1"/>
                </a:solidFill>
                <a:latin typeface="Arial" panose="020B0604020202020204" pitchFamily="34" charset="0"/>
                <a:cs typeface="Arial" panose="020B0604020202020204" pitchFamily="34" charset="0"/>
              </a:rPr>
              <a:t>blokatorlar</a:t>
            </a:r>
            <a:r>
              <a:rPr lang="en-IE" b="1" dirty="0">
                <a:solidFill>
                  <a:schemeClr val="bg1"/>
                </a:solidFill>
                <a:latin typeface="Arial" panose="020B0604020202020204" pitchFamily="34" charset="0"/>
                <a:cs typeface="Arial" panose="020B0604020202020204" pitchFamily="34" charset="0"/>
              </a:rPr>
              <a:t>, AF </a:t>
            </a:r>
            <a:r>
              <a:rPr lang="en-IE" b="1" dirty="0" err="1">
                <a:solidFill>
                  <a:schemeClr val="bg1"/>
                </a:solidFill>
                <a:latin typeface="Arial" panose="020B0604020202020204" pitchFamily="34" charset="0"/>
                <a:cs typeface="Arial" panose="020B0604020202020204" pitchFamily="34" charset="0"/>
              </a:rPr>
              <a:t>residivlərinin</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qarşısının</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alınmasında</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məhdud</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effektivliyə</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malikdir</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idmançılar</a:t>
            </a:r>
            <a:r>
              <a:rPr lang="en-IE" b="1" dirty="0">
                <a:solidFill>
                  <a:schemeClr val="bg1"/>
                </a:solidFill>
                <a:latin typeface="Arial" panose="020B0604020202020204" pitchFamily="34" charset="0"/>
                <a:cs typeface="Arial" panose="020B0604020202020204" pitchFamily="34" charset="0"/>
              </a:rPr>
              <a:t> da </a:t>
            </a:r>
            <a:r>
              <a:rPr lang="en-IE" b="1" dirty="0" err="1">
                <a:solidFill>
                  <a:schemeClr val="bg1"/>
                </a:solidFill>
                <a:latin typeface="Arial" panose="020B0604020202020204" pitchFamily="34" charset="0"/>
                <a:cs typeface="Arial" panose="020B0604020202020204" pitchFamily="34" charset="0"/>
              </a:rPr>
              <a:t>vaqal</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tonusun</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yüksək</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olması</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səbəbindən</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çox</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vaxt</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yaxşı</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tolere</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edilmir</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Ümumdünya</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Antidopinq</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Agentliyinin</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xüsusi</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idman</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növləri</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üçün</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qadağan</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olunmuş</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siyahısına</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daxil</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edilib</a:t>
            </a:r>
            <a:r>
              <a:rPr lang="en-IE" b="1" dirty="0">
                <a:solidFill>
                  <a:schemeClr val="bg1"/>
                </a:solidFill>
                <a:latin typeface="Arial" panose="020B0604020202020204" pitchFamily="34" charset="0"/>
                <a:cs typeface="Arial" panose="020B0604020202020204" pitchFamily="34" charset="0"/>
              </a:rPr>
              <a:t> (ESC 2020 </a:t>
            </a:r>
            <a:r>
              <a:rPr lang="en-IE" b="1" dirty="0" err="1">
                <a:solidFill>
                  <a:schemeClr val="bg1"/>
                </a:solidFill>
                <a:latin typeface="Arial" panose="020B0604020202020204" pitchFamily="34" charset="0"/>
                <a:cs typeface="Arial" panose="020B0604020202020204" pitchFamily="34" charset="0"/>
              </a:rPr>
              <a:t>tövsiyələri</a:t>
            </a:r>
            <a:r>
              <a:rPr lang="en-IE" b="1" dirty="0">
                <a:solidFill>
                  <a:schemeClr val="bg1"/>
                </a:solidFill>
                <a:latin typeface="Arial" panose="020B0604020202020204" pitchFamily="34" charset="0"/>
                <a:cs typeface="Arial" panose="020B0604020202020204" pitchFamily="34" charset="0"/>
              </a:rPr>
              <a:t>)</a:t>
            </a:r>
          </a:p>
          <a:p>
            <a:pPr algn="just"/>
            <a:r>
              <a:rPr lang="en-IE" b="1" dirty="0" err="1">
                <a:solidFill>
                  <a:schemeClr val="bg1"/>
                </a:solidFill>
                <a:latin typeface="Arial" panose="020B0604020202020204" pitchFamily="34" charset="0"/>
                <a:cs typeface="Arial" panose="020B0604020202020204" pitchFamily="34" charset="0"/>
              </a:rPr>
              <a:t>Vaqal</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fonda</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paroksizmal</a:t>
            </a:r>
            <a:r>
              <a:rPr lang="en-IE" b="1" dirty="0">
                <a:solidFill>
                  <a:schemeClr val="bg1"/>
                </a:solidFill>
                <a:latin typeface="Arial" panose="020B0604020202020204" pitchFamily="34" charset="0"/>
                <a:cs typeface="Arial" panose="020B0604020202020204" pitchFamily="34" charset="0"/>
              </a:rPr>
              <a:t> AF-</a:t>
            </a:r>
            <a:r>
              <a:rPr lang="en-IE" b="1" dirty="0" err="1">
                <a:solidFill>
                  <a:schemeClr val="bg1"/>
                </a:solidFill>
                <a:latin typeface="Arial" panose="020B0604020202020204" pitchFamily="34" charset="0"/>
                <a:cs typeface="Arial" panose="020B0604020202020204" pitchFamily="34" charset="0"/>
              </a:rPr>
              <a:t>də</a:t>
            </a:r>
            <a:r>
              <a:rPr lang="en-IE" b="1" dirty="0">
                <a:solidFill>
                  <a:schemeClr val="bg1"/>
                </a:solidFill>
                <a:latin typeface="Arial" panose="020B0604020202020204" pitchFamily="34" charset="0"/>
                <a:cs typeface="Arial" panose="020B0604020202020204" pitchFamily="34" charset="0"/>
              </a:rPr>
              <a:t>  Class IC </a:t>
            </a:r>
            <a:r>
              <a:rPr lang="en-IE" b="1" dirty="0" err="1">
                <a:solidFill>
                  <a:schemeClr val="bg1"/>
                </a:solidFill>
                <a:latin typeface="Arial" panose="020B0604020202020204" pitchFamily="34" charset="0"/>
                <a:cs typeface="Arial" panose="020B0604020202020204" pitchFamily="34" charset="0"/>
              </a:rPr>
              <a:t>antiaritmik</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strategiyaya</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üstünlük</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verir</a:t>
            </a:r>
            <a:r>
              <a:rPr lang="en-IE" b="1" dirty="0">
                <a:solidFill>
                  <a:schemeClr val="bg1"/>
                </a:solidFill>
                <a:latin typeface="Arial" panose="020B0604020202020204" pitchFamily="34" charset="0"/>
                <a:cs typeface="Arial" panose="020B0604020202020204" pitchFamily="34" charset="0"/>
              </a:rPr>
              <a:t> (flecainide - 'pill-in-the-pocket’). </a:t>
            </a:r>
            <a:r>
              <a:rPr lang="en-IE" b="1" dirty="0" err="1">
                <a:solidFill>
                  <a:schemeClr val="bg1"/>
                </a:solidFill>
                <a:latin typeface="Arial" panose="020B0604020202020204" pitchFamily="34" charset="0"/>
                <a:cs typeface="Arial" panose="020B0604020202020204" pitchFamily="34" charset="0"/>
              </a:rPr>
              <a:t>Uzunmüddətli</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qəbulu</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zamanı</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aritmogen</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effektini</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nəzərə</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alınmalıdır</a:t>
            </a:r>
            <a:endParaRPr lang="en-IE" b="1" dirty="0">
              <a:solidFill>
                <a:schemeClr val="bg1"/>
              </a:solidFill>
              <a:latin typeface="Arial" panose="020B0604020202020204" pitchFamily="34" charset="0"/>
              <a:cs typeface="Arial" panose="020B0604020202020204" pitchFamily="34" charset="0"/>
            </a:endParaRPr>
          </a:p>
          <a:p>
            <a:pPr algn="just"/>
            <a:r>
              <a:rPr lang="en-IE" b="1" dirty="0" err="1">
                <a:solidFill>
                  <a:schemeClr val="bg1"/>
                </a:solidFill>
                <a:latin typeface="Arial" panose="020B0604020202020204" pitchFamily="34" charset="0"/>
                <a:cs typeface="Arial" panose="020B0604020202020204" pitchFamily="34" charset="0"/>
              </a:rPr>
              <a:t>Pulmonar</a:t>
            </a:r>
            <a:r>
              <a:rPr lang="en-IE" b="1" dirty="0">
                <a:solidFill>
                  <a:schemeClr val="bg1"/>
                </a:solidFill>
                <a:latin typeface="Arial" panose="020B0604020202020204" pitchFamily="34" charset="0"/>
                <a:cs typeface="Arial" panose="020B0604020202020204" pitchFamily="34" charset="0"/>
              </a:rPr>
              <a:t> vena </a:t>
            </a:r>
            <a:r>
              <a:rPr lang="en-IE" b="1" dirty="0" err="1">
                <a:solidFill>
                  <a:schemeClr val="bg1"/>
                </a:solidFill>
                <a:latin typeface="Arial" panose="020B0604020202020204" pitchFamily="34" charset="0"/>
                <a:cs typeface="Arial" panose="020B0604020202020204" pitchFamily="34" charset="0"/>
              </a:rPr>
              <a:t>izolyasiyası</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nəinki</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təkrarlanan</a:t>
            </a:r>
            <a:r>
              <a:rPr lang="en-IE" b="1" dirty="0">
                <a:solidFill>
                  <a:schemeClr val="bg1"/>
                </a:solidFill>
                <a:latin typeface="Arial" panose="020B0604020202020204" pitchFamily="34" charset="0"/>
                <a:cs typeface="Arial" panose="020B0604020202020204" pitchFamily="34" charset="0"/>
              </a:rPr>
              <a:t> AF </a:t>
            </a:r>
            <a:r>
              <a:rPr lang="en-IE" b="1" dirty="0" err="1">
                <a:solidFill>
                  <a:schemeClr val="bg1"/>
                </a:solidFill>
                <a:latin typeface="Arial" panose="020B0604020202020204" pitchFamily="34" charset="0"/>
                <a:cs typeface="Arial" panose="020B0604020202020204" pitchFamily="34" charset="0"/>
              </a:rPr>
              <a:t>və</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dərman</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müalicəsinə</a:t>
            </a:r>
            <a:r>
              <a:rPr lang="en-IE" b="1" dirty="0">
                <a:solidFill>
                  <a:schemeClr val="bg1"/>
                </a:solidFill>
                <a:latin typeface="Arial" panose="020B0604020202020204" pitchFamily="34" charset="0"/>
                <a:cs typeface="Arial" panose="020B0604020202020204" pitchFamily="34" charset="0"/>
              </a:rPr>
              <a:t>  tolerant </a:t>
            </a:r>
            <a:r>
              <a:rPr lang="en-IE" b="1" dirty="0" err="1">
                <a:solidFill>
                  <a:schemeClr val="bg1"/>
                </a:solidFill>
                <a:latin typeface="Arial" panose="020B0604020202020204" pitchFamily="34" charset="0"/>
                <a:cs typeface="Arial" panose="020B0604020202020204" pitchFamily="34" charset="0"/>
              </a:rPr>
              <a:t>və</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ya</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dərman</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müalicəsinə</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qeyri</a:t>
            </a:r>
            <a:r>
              <a:rPr lang="en-IE" b="1" dirty="0">
                <a:solidFill>
                  <a:schemeClr val="bg1"/>
                </a:solidFill>
                <a:latin typeface="Arial" panose="020B0604020202020204" pitchFamily="34" charset="0"/>
                <a:cs typeface="Arial" panose="020B0604020202020204" pitchFamily="34" charset="0"/>
              </a:rPr>
              <a:t>-tolerant </a:t>
            </a:r>
            <a:r>
              <a:rPr lang="en-IE" b="1" dirty="0" err="1">
                <a:solidFill>
                  <a:schemeClr val="bg1"/>
                </a:solidFill>
                <a:latin typeface="Arial" panose="020B0604020202020204" pitchFamily="34" charset="0"/>
                <a:cs typeface="Arial" panose="020B0604020202020204" pitchFamily="34" charset="0"/>
              </a:rPr>
              <a:t>olan</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idmançılarda</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həmçinin</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birinci</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seçim</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terapiya</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kimi</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intensiv</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dözümlülük</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idman</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növləri</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ilə</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məşqul</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olan</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idmançılarda</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istifadə</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oluna</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bilər</a:t>
            </a:r>
            <a:r>
              <a:rPr lang="en-IE" b="1" dirty="0">
                <a:solidFill>
                  <a:schemeClr val="bg1"/>
                </a:solidFill>
                <a:latin typeface="Arial" panose="020B0604020202020204" pitchFamily="34" charset="0"/>
                <a:cs typeface="Arial" panose="020B0604020202020204" pitchFamily="34" charset="0"/>
              </a:rPr>
              <a:t>. </a:t>
            </a:r>
          </a:p>
          <a:p>
            <a:pPr algn="just"/>
            <a:r>
              <a:rPr lang="en-IE" b="1" dirty="0" err="1">
                <a:solidFill>
                  <a:schemeClr val="bg1"/>
                </a:solidFill>
                <a:latin typeface="Arial" panose="020B0604020202020204" pitchFamily="34" charset="0"/>
                <a:cs typeface="Arial" panose="020B0604020202020204" pitchFamily="34" charset="0"/>
              </a:rPr>
              <a:t>Lakin</a:t>
            </a:r>
            <a:r>
              <a:rPr lang="en-IE" b="1" dirty="0">
                <a:solidFill>
                  <a:schemeClr val="bg1"/>
                </a:solidFill>
                <a:latin typeface="Arial" panose="020B0604020202020204" pitchFamily="34" charset="0"/>
                <a:cs typeface="Arial" panose="020B0604020202020204" pitchFamily="34" charset="0"/>
              </a:rPr>
              <a:t> AF-</a:t>
            </a:r>
            <a:r>
              <a:rPr lang="en-IE" b="1" dirty="0" err="1">
                <a:solidFill>
                  <a:schemeClr val="bg1"/>
                </a:solidFill>
                <a:latin typeface="Arial" panose="020B0604020202020204" pitchFamily="34" charset="0"/>
                <a:cs typeface="Arial" panose="020B0604020202020204" pitchFamily="34" charset="0"/>
              </a:rPr>
              <a:t>nin</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çoxamilli</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etiologiyasını</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nəzərə</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alaraq</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dözümlülük</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idman</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növlərində</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aritmiyanın</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təkrarlanması</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və</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təkrari</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prosedura</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ehtiyac</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olma</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ehtimalı</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nəzərə</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alınmalıdır</a:t>
            </a:r>
            <a:endParaRPr lang="en-IE" b="1" dirty="0">
              <a:solidFill>
                <a:schemeClr val="bg1"/>
              </a:solidFill>
              <a:latin typeface="Arial" panose="020B0604020202020204" pitchFamily="34" charset="0"/>
              <a:cs typeface="Arial" panose="020B0604020202020204" pitchFamily="34" charset="0"/>
            </a:endParaRPr>
          </a:p>
          <a:p>
            <a:pPr algn="just"/>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Ablasiya</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procedurundan</a:t>
            </a:r>
            <a:r>
              <a:rPr lang="en-IE" b="1" dirty="0">
                <a:solidFill>
                  <a:schemeClr val="bg1"/>
                </a:solidFill>
                <a:latin typeface="Arial" panose="020B0604020202020204" pitchFamily="34" charset="0"/>
                <a:cs typeface="Arial" panose="020B0604020202020204" pitchFamily="34" charset="0"/>
              </a:rPr>
              <a:t> 2-12 </a:t>
            </a:r>
            <a:r>
              <a:rPr lang="en-IE" b="1" dirty="0" err="1">
                <a:solidFill>
                  <a:schemeClr val="bg1"/>
                </a:solidFill>
                <a:latin typeface="Arial" panose="020B0604020202020204" pitchFamily="34" charset="0"/>
                <a:cs typeface="Arial" panose="020B0604020202020204" pitchFamily="34" charset="0"/>
              </a:rPr>
              <a:t>həftə</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sonra</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idmana</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davam</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etmək</a:t>
            </a:r>
            <a:r>
              <a:rPr lang="en-IE" b="1" dirty="0">
                <a:solidFill>
                  <a:schemeClr val="bg1"/>
                </a:solidFill>
                <a:latin typeface="Arial" panose="020B0604020202020204" pitchFamily="34" charset="0"/>
                <a:cs typeface="Arial" panose="020B0604020202020204" pitchFamily="34" charset="0"/>
              </a:rPr>
              <a:t> </a:t>
            </a:r>
            <a:r>
              <a:rPr lang="en-IE" b="1" dirty="0" err="1">
                <a:solidFill>
                  <a:schemeClr val="bg1"/>
                </a:solidFill>
                <a:latin typeface="Arial" panose="020B0604020202020204" pitchFamily="34" charset="0"/>
                <a:cs typeface="Arial" panose="020B0604020202020204" pitchFamily="34" charset="0"/>
              </a:rPr>
              <a:t>olar</a:t>
            </a:r>
            <a:r>
              <a:rPr lang="en-IE" b="1" dirty="0">
                <a:solidFill>
                  <a:schemeClr val="bg1"/>
                </a:solidFill>
                <a:latin typeface="Arial" panose="020B0604020202020204" pitchFamily="34" charset="0"/>
                <a:cs typeface="Arial" panose="020B0604020202020204" pitchFamily="34" charset="0"/>
              </a:rPr>
              <a:t> (Raju H, </a:t>
            </a:r>
            <a:r>
              <a:rPr lang="en-IE" b="1" i="1" dirty="0">
                <a:solidFill>
                  <a:schemeClr val="bg1"/>
                </a:solidFill>
                <a:latin typeface="Arial" panose="020B0604020202020204" pitchFamily="34" charset="0"/>
                <a:cs typeface="Arial" panose="020B0604020202020204" pitchFamily="34" charset="0"/>
              </a:rPr>
              <a:t>Heart Lung </a:t>
            </a:r>
            <a:r>
              <a:rPr lang="en-IE" b="1" i="1" dirty="0" err="1">
                <a:solidFill>
                  <a:schemeClr val="bg1"/>
                </a:solidFill>
                <a:latin typeface="Arial" panose="020B0604020202020204" pitchFamily="34" charset="0"/>
                <a:cs typeface="Arial" panose="020B0604020202020204" pitchFamily="34" charset="0"/>
              </a:rPr>
              <a:t>Circ</a:t>
            </a:r>
            <a:r>
              <a:rPr lang="en-IE" b="1" dirty="0">
                <a:solidFill>
                  <a:schemeClr val="bg1"/>
                </a:solidFill>
                <a:latin typeface="Arial" panose="020B0604020202020204" pitchFamily="34" charset="0"/>
                <a:cs typeface="Arial" panose="020B0604020202020204" pitchFamily="34" charset="0"/>
              </a:rPr>
              <a:t> 2018)</a:t>
            </a:r>
          </a:p>
          <a:p>
            <a:pPr algn="just"/>
            <a:endParaRPr lang="en-IE" b="1" baseline="30000" dirty="0">
              <a:solidFill>
                <a:schemeClr val="bg1"/>
              </a:solidFill>
              <a:latin typeface="Arial" panose="020B0604020202020204" pitchFamily="34" charset="0"/>
              <a:cs typeface="Arial" panose="020B0604020202020204" pitchFamily="34" charset="0"/>
            </a:endParaRPr>
          </a:p>
          <a:p>
            <a:pPr marL="0" indent="0" algn="just">
              <a:buNone/>
            </a:pPr>
            <a:endParaRPr lang="en-IE" b="1" baseline="30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2881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7C5FA1F-EE10-4A4A-8BF9-BE190FCDB323}"/>
              </a:ext>
            </a:extLst>
          </p:cNvPr>
          <p:cNvPicPr>
            <a:picLocks noGrp="1" noChangeAspect="1"/>
          </p:cNvPicPr>
          <p:nvPr>
            <p:ph idx="1"/>
          </p:nvPr>
        </p:nvPicPr>
        <p:blipFill>
          <a:blip r:embed="rId3"/>
          <a:stretch>
            <a:fillRect/>
          </a:stretch>
        </p:blipFill>
        <p:spPr>
          <a:xfrm>
            <a:off x="1380797" y="1048456"/>
            <a:ext cx="9749118" cy="5305941"/>
          </a:xfrm>
          <a:prstGeom prst="rect">
            <a:avLst/>
          </a:prstGeom>
        </p:spPr>
      </p:pic>
      <p:sp>
        <p:nvSpPr>
          <p:cNvPr id="5" name="Rectangle 4">
            <a:extLst>
              <a:ext uri="{FF2B5EF4-FFF2-40B4-BE49-F238E27FC236}">
                <a16:creationId xmlns:a16="http://schemas.microsoft.com/office/drawing/2014/main" id="{4EFAE2B8-5ACF-3F47-8A19-5DC1566222FE}"/>
              </a:ext>
            </a:extLst>
          </p:cNvPr>
          <p:cNvSpPr/>
          <p:nvPr/>
        </p:nvSpPr>
        <p:spPr>
          <a:xfrm>
            <a:off x="1936375" y="217459"/>
            <a:ext cx="8637961" cy="461665"/>
          </a:xfrm>
          <a:prstGeom prst="rect">
            <a:avLst/>
          </a:prstGeom>
        </p:spPr>
        <p:txBody>
          <a:bodyPr wrap="square">
            <a:spAutoFit/>
          </a:bodyPr>
          <a:lstStyle/>
          <a:p>
            <a:pPr algn="ctr"/>
            <a:r>
              <a:rPr lang="en-IE" sz="2400" b="1" dirty="0">
                <a:latin typeface="NexusSerif"/>
              </a:rPr>
              <a:t>İDMAN VƏ ÜRƏK XƏSTƏLİKLƏRİ ARASINDAKI U-ŞƏKİLLİ ASILILIQ </a:t>
            </a:r>
            <a:endParaRPr lang="en-IE" sz="2400" b="1" i="0" dirty="0">
              <a:effectLst/>
              <a:latin typeface="NexusSerif"/>
            </a:endParaRPr>
          </a:p>
        </p:txBody>
      </p:sp>
      <p:sp>
        <p:nvSpPr>
          <p:cNvPr id="6" name="Rectangle 5">
            <a:extLst>
              <a:ext uri="{FF2B5EF4-FFF2-40B4-BE49-F238E27FC236}">
                <a16:creationId xmlns:a16="http://schemas.microsoft.com/office/drawing/2014/main" id="{F22689D9-2542-A847-AB40-5FBB965A31F2}"/>
              </a:ext>
            </a:extLst>
          </p:cNvPr>
          <p:cNvSpPr/>
          <p:nvPr/>
        </p:nvSpPr>
        <p:spPr>
          <a:xfrm>
            <a:off x="7695640" y="6354397"/>
            <a:ext cx="6096000" cy="646331"/>
          </a:xfrm>
          <a:prstGeom prst="rect">
            <a:avLst/>
          </a:prstGeom>
        </p:spPr>
        <p:txBody>
          <a:bodyPr>
            <a:spAutoFit/>
          </a:bodyPr>
          <a:lstStyle/>
          <a:p>
            <a:r>
              <a:rPr lang="en-IE" u="sng" dirty="0">
                <a:latin typeface="NexusSans"/>
                <a:hlinkClick r:id="rId4" tooltip="Persistent link using digital object identifier">
                  <a:extLst>
                    <a:ext uri="{A12FA001-AC4F-418D-AE19-62706E023703}">
                      <ahyp:hlinkClr xmlns:ahyp="http://schemas.microsoft.com/office/drawing/2018/hyperlinkcolor" val="tx"/>
                    </a:ext>
                  </a:extLst>
                </a:hlinkClick>
              </a:rPr>
              <a:t>https://doi.org/10.1016/j.tcm.2015.06.005</a:t>
            </a:r>
            <a:br>
              <a:rPr lang="en-IE" dirty="0"/>
            </a:br>
            <a:endParaRPr lang="en-US" dirty="0"/>
          </a:p>
        </p:txBody>
      </p:sp>
    </p:spTree>
    <p:extLst>
      <p:ext uri="{BB962C8B-B14F-4D97-AF65-F5344CB8AC3E}">
        <p14:creationId xmlns:p14="http://schemas.microsoft.com/office/powerpoint/2010/main" val="3497800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BD7683-B7BE-5446-B367-B120C83E5AD8}"/>
              </a:ext>
            </a:extLst>
          </p:cNvPr>
          <p:cNvPicPr>
            <a:picLocks noChangeAspect="1"/>
          </p:cNvPicPr>
          <p:nvPr/>
        </p:nvPicPr>
        <p:blipFill>
          <a:blip r:embed="rId3"/>
          <a:stretch>
            <a:fillRect/>
          </a:stretch>
        </p:blipFill>
        <p:spPr>
          <a:xfrm>
            <a:off x="779929" y="68741"/>
            <a:ext cx="8310282" cy="6492748"/>
          </a:xfrm>
          <a:prstGeom prst="rect">
            <a:avLst/>
          </a:prstGeom>
        </p:spPr>
      </p:pic>
      <p:sp>
        <p:nvSpPr>
          <p:cNvPr id="2" name="Rectangle 1">
            <a:extLst>
              <a:ext uri="{FF2B5EF4-FFF2-40B4-BE49-F238E27FC236}">
                <a16:creationId xmlns:a16="http://schemas.microsoft.com/office/drawing/2014/main" id="{16635513-EB5D-B34F-B3AC-99CDD575A473}"/>
              </a:ext>
            </a:extLst>
          </p:cNvPr>
          <p:cNvSpPr/>
          <p:nvPr/>
        </p:nvSpPr>
        <p:spPr>
          <a:xfrm>
            <a:off x="3892924" y="4184424"/>
            <a:ext cx="8182536" cy="2308324"/>
          </a:xfrm>
          <a:prstGeom prst="rect">
            <a:avLst/>
          </a:prstGeom>
          <a:solidFill>
            <a:schemeClr val="bg1"/>
          </a:solidFill>
        </p:spPr>
        <p:txBody>
          <a:bodyPr wrap="square">
            <a:spAutoFit/>
          </a:bodyPr>
          <a:lstStyle/>
          <a:p>
            <a:r>
              <a:rPr lang="en-US" b="1" dirty="0">
                <a:latin typeface="Arial" panose="020B0604020202020204" pitchFamily="34" charset="0"/>
                <a:cs typeface="Arial" panose="020B0604020202020204" pitchFamily="34" charset="0"/>
              </a:rPr>
              <a:t>Mayo Clinic </a:t>
            </a:r>
            <a:r>
              <a:rPr lang="en-US" b="1" dirty="0" err="1">
                <a:latin typeface="Arial" panose="020B0604020202020204" pitchFamily="34" charset="0"/>
                <a:cs typeface="Arial" panose="020B0604020202020204" pitchFamily="34" charset="0"/>
              </a:rPr>
              <a:t>şəbəkəsində</a:t>
            </a:r>
            <a:r>
              <a:rPr lang="en-US" b="1" dirty="0">
                <a:latin typeface="Arial" panose="020B0604020202020204" pitchFamily="34" charset="0"/>
                <a:cs typeface="Arial" panose="020B0604020202020204" pitchFamily="34" charset="0"/>
              </a:rPr>
              <a:t> 1427 </a:t>
            </a:r>
            <a:r>
              <a:rPr lang="en-US" b="1" dirty="0" err="1">
                <a:latin typeface="Arial" panose="020B0604020202020204" pitchFamily="34" charset="0"/>
                <a:cs typeface="Arial" panose="020B0604020202020204" pitchFamily="34" charset="0"/>
              </a:rPr>
              <a:t>kateter</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ablasiyası</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aparılmlş</a:t>
            </a:r>
            <a:r>
              <a:rPr lang="en-US" b="1" dirty="0">
                <a:latin typeface="Arial" panose="020B0604020202020204" pitchFamily="34" charset="0"/>
                <a:cs typeface="Arial" panose="020B0604020202020204" pitchFamily="34" charset="0"/>
              </a:rPr>
              <a:t>, 2004–2018 </a:t>
            </a:r>
            <a:r>
              <a:rPr lang="en-US" b="1" dirty="0" err="1">
                <a:latin typeface="Arial" panose="020B0604020202020204" pitchFamily="34" charset="0"/>
                <a:cs typeface="Arial" panose="020B0604020202020204" pitchFamily="34" charset="0"/>
              </a:rPr>
              <a:t>illərdə</a:t>
            </a:r>
            <a:r>
              <a:rPr lang="en-US" b="1" dirty="0">
                <a:latin typeface="Arial" panose="020B0604020202020204" pitchFamily="34" charset="0"/>
                <a:cs typeface="Arial" panose="020B0604020202020204" pitchFamily="34" charset="0"/>
              </a:rPr>
              <a:t> KA </a:t>
            </a:r>
            <a:r>
              <a:rPr lang="en-US" b="1" dirty="0" err="1">
                <a:latin typeface="Arial" panose="020B0604020202020204" pitchFamily="34" charset="0"/>
                <a:cs typeface="Arial" panose="020B0604020202020204" pitchFamily="34" charset="0"/>
              </a:rPr>
              <a:t>keçirmiş</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xəstələr</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retrospektiv</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qiymətləndirilib</a:t>
            </a:r>
            <a:r>
              <a:rPr lang="en-US" b="1" dirty="0">
                <a:latin typeface="Arial" panose="020B0604020202020204" pitchFamily="34" charset="0"/>
                <a:cs typeface="Arial" panose="020B0604020202020204" pitchFamily="34" charset="0"/>
              </a:rPr>
              <a:t>.</a:t>
            </a:r>
          </a:p>
          <a:p>
            <a:r>
              <a:rPr lang="en-US" b="1" dirty="0">
                <a:latin typeface="Arial" panose="020B0604020202020204" pitchFamily="34" charset="0"/>
                <a:cs typeface="Arial" panose="020B0604020202020204" pitchFamily="34" charset="0"/>
              </a:rPr>
              <a:t>39 </a:t>
            </a:r>
            <a:r>
              <a:rPr lang="en-US" b="1" dirty="0" err="1">
                <a:latin typeface="Arial" panose="020B0604020202020204" pitchFamily="34" charset="0"/>
                <a:cs typeface="Arial" panose="020B0604020202020204" pitchFamily="34" charset="0"/>
              </a:rPr>
              <a:t>dözümlülük</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idmanı</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ilə</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məşqul</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olan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idmançıların</a:t>
            </a:r>
            <a:r>
              <a:rPr lang="en-US" b="1" dirty="0">
                <a:latin typeface="Arial" panose="020B0604020202020204" pitchFamily="34" charset="0"/>
                <a:cs typeface="Arial" panose="020B0604020202020204" pitchFamily="34" charset="0"/>
              </a:rPr>
              <a:t> 77% KA-</a:t>
            </a:r>
            <a:r>
              <a:rPr lang="en-US" b="1" dirty="0" err="1">
                <a:latin typeface="Arial" panose="020B0604020202020204" pitchFamily="34" charset="0"/>
                <a:cs typeface="Arial" panose="020B0604020202020204" pitchFamily="34" charset="0"/>
              </a:rPr>
              <a:t>dan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sonra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əvvlki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səviyyədə</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idmanı</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davam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etdirib</a:t>
            </a:r>
            <a:r>
              <a:rPr lang="en-US"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KA </a:t>
            </a:r>
            <a:r>
              <a:rPr lang="en-US" b="1" dirty="0" err="1">
                <a:latin typeface="Arial" panose="020B0604020202020204" pitchFamily="34" charset="0"/>
                <a:cs typeface="Arial" panose="020B0604020202020204" pitchFamily="34" charset="0"/>
              </a:rPr>
              <a:t>keçirmiş</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yüksək</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dözümlülük</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idman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növləri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ilə</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məşqul</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olan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idmançılarda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aritmiyanın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əsasən</a:t>
            </a:r>
            <a:r>
              <a:rPr lang="en-US" b="1" dirty="0">
                <a:latin typeface="Arial" panose="020B0604020202020204" pitchFamily="34" charset="0"/>
                <a:cs typeface="Arial" panose="020B0604020202020204" pitchFamily="34" charset="0"/>
              </a:rPr>
              <a:t> AFL </a:t>
            </a:r>
            <a:r>
              <a:rPr lang="en-US" b="1" dirty="0" err="1">
                <a:latin typeface="Arial" panose="020B0604020202020204" pitchFamily="34" charset="0"/>
                <a:cs typeface="Arial" panose="020B0604020202020204" pitchFamily="34" charset="0"/>
              </a:rPr>
              <a:t>olmaqla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təkrarlanma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hallarına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daha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çox</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rast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gəlinir</a:t>
            </a:r>
            <a:r>
              <a:rPr lang="en-US"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 </a:t>
            </a:r>
          </a:p>
        </p:txBody>
      </p:sp>
      <p:sp>
        <p:nvSpPr>
          <p:cNvPr id="3" name="Rectangle 2">
            <a:extLst>
              <a:ext uri="{FF2B5EF4-FFF2-40B4-BE49-F238E27FC236}">
                <a16:creationId xmlns:a16="http://schemas.microsoft.com/office/drawing/2014/main" id="{34E434D3-5005-DA48-AC6F-DBA1D4B21D7D}"/>
              </a:ext>
            </a:extLst>
          </p:cNvPr>
          <p:cNvSpPr/>
          <p:nvPr/>
        </p:nvSpPr>
        <p:spPr>
          <a:xfrm>
            <a:off x="779929" y="6561489"/>
            <a:ext cx="7718612" cy="307777"/>
          </a:xfrm>
          <a:prstGeom prst="rect">
            <a:avLst/>
          </a:prstGeom>
        </p:spPr>
        <p:txBody>
          <a:bodyPr wrap="square">
            <a:spAutoFit/>
          </a:bodyPr>
          <a:lstStyle/>
          <a:p>
            <a:r>
              <a:rPr lang="en-US" sz="1400" b="1" dirty="0">
                <a:latin typeface="Arial" panose="020B0604020202020204" pitchFamily="34" charset="0"/>
                <a:cs typeface="Arial" panose="020B0604020202020204" pitchFamily="34" charset="0"/>
              </a:rPr>
              <a:t>https://</a:t>
            </a:r>
            <a:r>
              <a:rPr lang="en-US" sz="1400" b="1" dirty="0" err="1">
                <a:latin typeface="Arial" panose="020B0604020202020204" pitchFamily="34" charset="0"/>
                <a:cs typeface="Arial" panose="020B0604020202020204" pitchFamily="34" charset="0"/>
              </a:rPr>
              <a:t>onlinelibrary.wiley.com</a:t>
            </a:r>
            <a:r>
              <a:rPr lang="en-US" sz="1400" b="1" dirty="0">
                <a:latin typeface="Arial" panose="020B0604020202020204" pitchFamily="34" charset="0"/>
                <a:cs typeface="Arial" panose="020B0604020202020204" pitchFamily="34" charset="0"/>
              </a:rPr>
              <a:t>/</a:t>
            </a:r>
            <a:r>
              <a:rPr lang="en-US" sz="1400" b="1" dirty="0" err="1">
                <a:latin typeface="Arial" panose="020B0604020202020204" pitchFamily="34" charset="0"/>
                <a:cs typeface="Arial" panose="020B0604020202020204" pitchFamily="34" charset="0"/>
              </a:rPr>
              <a:t>doi</a:t>
            </a:r>
            <a:r>
              <a:rPr lang="en-US" sz="1400" b="1" dirty="0">
                <a:latin typeface="Arial" panose="020B0604020202020204" pitchFamily="34" charset="0"/>
                <a:cs typeface="Arial" panose="020B0604020202020204" pitchFamily="34" charset="0"/>
              </a:rPr>
              <a:t>/</a:t>
            </a:r>
            <a:r>
              <a:rPr lang="en-US" sz="1400" b="1" dirty="0" err="1">
                <a:latin typeface="Arial" panose="020B0604020202020204" pitchFamily="34" charset="0"/>
                <a:cs typeface="Arial" panose="020B0604020202020204" pitchFamily="34" charset="0"/>
              </a:rPr>
              <a:t>epdf</a:t>
            </a:r>
            <a:r>
              <a:rPr lang="en-US" sz="1400" b="1" dirty="0">
                <a:latin typeface="Arial" panose="020B0604020202020204" pitchFamily="34" charset="0"/>
                <a:cs typeface="Arial" panose="020B0604020202020204" pitchFamily="34" charset="0"/>
              </a:rPr>
              <a:t>/10.1002/joa3.12746</a:t>
            </a:r>
          </a:p>
        </p:txBody>
      </p:sp>
    </p:spTree>
    <p:extLst>
      <p:ext uri="{BB962C8B-B14F-4D97-AF65-F5344CB8AC3E}">
        <p14:creationId xmlns:p14="http://schemas.microsoft.com/office/powerpoint/2010/main" val="106214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DA86E-A6E1-0E4D-8EDD-AF11C775B87C}"/>
              </a:ext>
            </a:extLst>
          </p:cNvPr>
          <p:cNvSpPr>
            <a:spLocks noGrp="1"/>
          </p:cNvSpPr>
          <p:nvPr>
            <p:ph type="title"/>
          </p:nvPr>
        </p:nvSpPr>
        <p:spPr>
          <a:xfrm>
            <a:off x="1371600" y="439615"/>
            <a:ext cx="9601200" cy="685800"/>
          </a:xfrm>
        </p:spPr>
        <p:txBody>
          <a:bodyPr>
            <a:normAutofit fontScale="90000"/>
          </a:bodyPr>
          <a:lstStyle/>
          <a:p>
            <a:r>
              <a:rPr lang="en-IE" b="1" dirty="0" err="1">
                <a:latin typeface="Arial" panose="020B0604020202020204" pitchFamily="34" charset="0"/>
                <a:cs typeface="Arial" panose="020B0604020202020204" pitchFamily="34" charset="0"/>
              </a:rPr>
              <a:t>Tromboembolik</a:t>
            </a:r>
            <a:r>
              <a:rPr lang="en-IE" b="1" dirty="0">
                <a:latin typeface="Arial" panose="020B0604020202020204" pitchFamily="34" charset="0"/>
                <a:cs typeface="Arial" panose="020B0604020202020204" pitchFamily="34" charset="0"/>
              </a:rPr>
              <a:t> Risk</a:t>
            </a:r>
            <a:br>
              <a:rPr lang="en-IE"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9FC47D8-9191-ED42-82A2-12691A7D2FB3}"/>
              </a:ext>
            </a:extLst>
          </p:cNvPr>
          <p:cNvSpPr>
            <a:spLocks noGrp="1"/>
          </p:cNvSpPr>
          <p:nvPr>
            <p:ph idx="1"/>
          </p:nvPr>
        </p:nvSpPr>
        <p:spPr>
          <a:xfrm>
            <a:off x="693683" y="1125415"/>
            <a:ext cx="10959055" cy="5732585"/>
          </a:xfrm>
          <a:gradFill>
            <a:gsLst>
              <a:gs pos="97000">
                <a:srgbClr val="0E7364"/>
              </a:gs>
              <a:gs pos="0">
                <a:schemeClr val="accent1">
                  <a:lumMod val="5000"/>
                  <a:lumOff val="95000"/>
                </a:schemeClr>
              </a:gs>
              <a:gs pos="98000">
                <a:srgbClr val="00796F"/>
              </a:gs>
              <a:gs pos="100000">
                <a:schemeClr val="accent4">
                  <a:lumMod val="75000"/>
                </a:schemeClr>
              </a:gs>
              <a:gs pos="100000">
                <a:srgbClr val="00837A"/>
              </a:gs>
            </a:gsLst>
            <a:lin ang="8100000" scaled="1"/>
          </a:gradFill>
        </p:spPr>
        <p:txBody>
          <a:bodyPr>
            <a:normAutofit/>
          </a:bodyPr>
          <a:lstStyle/>
          <a:p>
            <a:r>
              <a:rPr lang="en-IE" sz="2400" b="1" dirty="0">
                <a:solidFill>
                  <a:schemeClr val="bg1"/>
                </a:solidFill>
                <a:latin typeface="Arial" panose="020B0604020202020204" pitchFamily="34" charset="0"/>
                <a:cs typeface="Arial" panose="020B0604020202020204" pitchFamily="34" charset="0"/>
              </a:rPr>
              <a:t>CHA2DS2-VASc risk </a:t>
            </a:r>
            <a:r>
              <a:rPr lang="en-IE" sz="2400" b="1" dirty="0" err="1">
                <a:solidFill>
                  <a:schemeClr val="bg1"/>
                </a:solidFill>
                <a:latin typeface="Arial" panose="020B0604020202020204" pitchFamily="34" charset="0"/>
                <a:cs typeface="Arial" panose="020B0604020202020204" pitchFamily="34" charset="0"/>
              </a:rPr>
              <a:t>stratifikasiyası</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sxemi</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tromboembolik</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hadisələrin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həqiqətən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aşağı</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riski</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olan</a:t>
            </a:r>
            <a:r>
              <a:rPr lang="en-IE" sz="2400" b="1" dirty="0">
                <a:solidFill>
                  <a:schemeClr val="bg1"/>
                </a:solidFill>
                <a:latin typeface="Arial" panose="020B0604020202020204" pitchFamily="34" charset="0"/>
                <a:cs typeface="Arial" panose="020B0604020202020204" pitchFamily="34" charset="0"/>
              </a:rPr>
              <a:t> AF </a:t>
            </a:r>
            <a:r>
              <a:rPr lang="en-IE" sz="2400" b="1" dirty="0" err="1">
                <a:solidFill>
                  <a:schemeClr val="bg1"/>
                </a:solidFill>
                <a:latin typeface="Arial" panose="020B0604020202020204" pitchFamily="34" charset="0"/>
                <a:cs typeface="Arial" panose="020B0604020202020204" pitchFamily="34" charset="0"/>
              </a:rPr>
              <a:t>xəstələrini</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etibarlı</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şəkildə</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müəyyən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edir</a:t>
            </a:r>
            <a:r>
              <a:rPr lang="en-IE" sz="2400" b="1" dirty="0">
                <a:solidFill>
                  <a:schemeClr val="bg1"/>
                </a:solidFill>
                <a:latin typeface="Arial" panose="020B0604020202020204" pitchFamily="34" charset="0"/>
                <a:cs typeface="Arial" panose="020B0604020202020204" pitchFamily="34" charset="0"/>
              </a:rPr>
              <a:t>.</a:t>
            </a:r>
          </a:p>
          <a:p>
            <a:r>
              <a:rPr lang="en-IE" sz="2400" b="1" dirty="0">
                <a:solidFill>
                  <a:schemeClr val="bg1"/>
                </a:solidFill>
                <a:latin typeface="Arial" panose="020B0604020202020204" pitchFamily="34" charset="0"/>
                <a:cs typeface="Arial" panose="020B0604020202020204" pitchFamily="34" charset="0"/>
              </a:rPr>
              <a:t>CHA2DS2-VASc </a:t>
            </a:r>
            <a:r>
              <a:rPr lang="en-IE" sz="2400" b="1" dirty="0" err="1">
                <a:solidFill>
                  <a:schemeClr val="bg1"/>
                </a:solidFill>
                <a:latin typeface="Arial" panose="020B0604020202020204" pitchFamily="34" charset="0"/>
                <a:cs typeface="Arial" panose="020B0604020202020204" pitchFamily="34" charset="0"/>
              </a:rPr>
              <a:t>şkalası</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ilə</a:t>
            </a:r>
            <a:r>
              <a:rPr lang="en-IE" sz="2400" b="1" dirty="0">
                <a:solidFill>
                  <a:schemeClr val="bg1"/>
                </a:solidFill>
                <a:latin typeface="Arial" panose="020B0604020202020204" pitchFamily="34" charset="0"/>
                <a:cs typeface="Arial" panose="020B0604020202020204" pitchFamily="34" charset="0"/>
              </a:rPr>
              <a:t> 0-1 </a:t>
            </a:r>
            <a:r>
              <a:rPr lang="en-IE" sz="2400" b="1" dirty="0" err="1">
                <a:solidFill>
                  <a:schemeClr val="bg1"/>
                </a:solidFill>
                <a:latin typeface="Arial" panose="020B0604020202020204" pitchFamily="34" charset="0"/>
                <a:cs typeface="Arial" panose="020B0604020202020204" pitchFamily="34" charset="0"/>
              </a:rPr>
              <a:t>bal</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riski</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olan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idmançılarda</a:t>
            </a:r>
            <a:r>
              <a:rPr lang="en-IE" sz="2400" b="1" dirty="0">
                <a:solidFill>
                  <a:schemeClr val="bg1"/>
                </a:solidFill>
                <a:latin typeface="Arial" panose="020B0604020202020204" pitchFamily="34" charset="0"/>
                <a:cs typeface="Arial" panose="020B0604020202020204" pitchFamily="34" charset="0"/>
              </a:rPr>
              <a:t> AF </a:t>
            </a:r>
            <a:r>
              <a:rPr lang="en-IE" sz="2400" b="1" dirty="0" err="1">
                <a:solidFill>
                  <a:schemeClr val="bg1"/>
                </a:solidFill>
                <a:latin typeface="Arial" panose="020B0604020202020204" pitchFamily="34" charset="0"/>
                <a:cs typeface="Arial" panose="020B0604020202020204" pitchFamily="34" charset="0"/>
              </a:rPr>
              <a:t>antikoaqulyasiyaya</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ehtiyac</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olmadan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idarə</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oluna</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bilər</a:t>
            </a:r>
            <a:r>
              <a:rPr lang="en-IE" sz="2400" b="1" dirty="0">
                <a:solidFill>
                  <a:schemeClr val="bg1"/>
                </a:solidFill>
                <a:latin typeface="Arial" panose="020B0604020202020204" pitchFamily="34" charset="0"/>
                <a:cs typeface="Arial" panose="020B0604020202020204" pitchFamily="34" charset="0"/>
              </a:rPr>
              <a:t>.</a:t>
            </a:r>
          </a:p>
          <a:p>
            <a:r>
              <a:rPr lang="en-IE" sz="2400" b="1" dirty="0" err="1">
                <a:solidFill>
                  <a:schemeClr val="bg1"/>
                </a:solidFill>
                <a:latin typeface="Arial" panose="020B0604020202020204" pitchFamily="34" charset="0"/>
                <a:cs typeface="Arial" panose="020B0604020202020204" pitchFamily="34" charset="0"/>
              </a:rPr>
              <a:t>Antikoaqulyasiyaya</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ehtiyacı</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olanlarda</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idmanla</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bağlı</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qanaxma</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riskinə</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qarşı</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antikoaqulyasiyanın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faydasını</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qiymətləndirmək</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vacibdir</a:t>
            </a:r>
            <a:r>
              <a:rPr lang="en-IE" sz="2400" b="1" dirty="0">
                <a:solidFill>
                  <a:schemeClr val="bg1"/>
                </a:solidFill>
                <a:latin typeface="Arial" panose="020B0604020202020204" pitchFamily="34" charset="0"/>
                <a:cs typeface="Arial" panose="020B0604020202020204" pitchFamily="34" charset="0"/>
              </a:rPr>
              <a:t>. </a:t>
            </a:r>
          </a:p>
          <a:p>
            <a:r>
              <a:rPr lang="en-IE" sz="2400" b="1" dirty="0" err="1">
                <a:solidFill>
                  <a:schemeClr val="bg1"/>
                </a:solidFill>
                <a:latin typeface="Arial" panose="020B0604020202020204" pitchFamily="34" charset="0"/>
                <a:cs typeface="Arial" panose="020B0604020202020204" pitchFamily="34" charset="0"/>
              </a:rPr>
              <a:t>Antikoaqulyant</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qəbulu</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zamanı</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idmançı</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travmatik</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idmandan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uzaqlaşdırılmalıdır</a:t>
            </a:r>
            <a:endParaRPr lang="en-IE" sz="2400" b="1" dirty="0">
              <a:solidFill>
                <a:schemeClr val="bg1"/>
              </a:solidFill>
              <a:latin typeface="Arial" panose="020B0604020202020204" pitchFamily="34" charset="0"/>
              <a:cs typeface="Arial" panose="020B0604020202020204" pitchFamily="34" charset="0"/>
            </a:endParaRPr>
          </a:p>
          <a:p>
            <a:r>
              <a:rPr lang="en-IE" sz="2400" b="1" dirty="0" err="1">
                <a:solidFill>
                  <a:schemeClr val="bg1"/>
                </a:solidFill>
                <a:latin typeface="Arial" panose="020B0604020202020204" pitchFamily="34" charset="0"/>
                <a:cs typeface="Arial" panose="020B0604020202020204" pitchFamily="34" charset="0"/>
              </a:rPr>
              <a:t>Məşq</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etməyə</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davam</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edən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idmançılarda</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ənənəvi</a:t>
            </a:r>
            <a:r>
              <a:rPr lang="en-IE" sz="2400" b="1" dirty="0">
                <a:solidFill>
                  <a:schemeClr val="bg1"/>
                </a:solidFill>
                <a:latin typeface="Arial" panose="020B0604020202020204" pitchFamily="34" charset="0"/>
                <a:cs typeface="Arial" panose="020B0604020202020204" pitchFamily="34" charset="0"/>
              </a:rPr>
              <a:t> risk </a:t>
            </a:r>
            <a:r>
              <a:rPr lang="en-IE" sz="2400" b="1" dirty="0" err="1">
                <a:solidFill>
                  <a:schemeClr val="bg1"/>
                </a:solidFill>
                <a:latin typeface="Arial" panose="020B0604020202020204" pitchFamily="34" charset="0"/>
                <a:cs typeface="Arial" panose="020B0604020202020204" pitchFamily="34" charset="0"/>
              </a:rPr>
              <a:t>faktorları</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mövcud</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olduqda</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antikoaqulyasiya</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üçün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səbəb</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kimi</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qəbul</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etmək</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əvəzinə</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onları</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dəyişdirilməyə</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cəhd</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edilməlidir</a:t>
            </a:r>
            <a:r>
              <a:rPr lang="en-IE" sz="2400" b="1" dirty="0">
                <a:solidFill>
                  <a:schemeClr val="bg1"/>
                </a:solidFill>
                <a:latin typeface="Arial" panose="020B0604020202020204" pitchFamily="34" charset="0"/>
                <a:cs typeface="Arial" panose="020B0604020202020204" pitchFamily="34" charset="0"/>
              </a:rPr>
              <a:t>. </a:t>
            </a:r>
          </a:p>
          <a:p>
            <a:r>
              <a:rPr lang="en-IE" sz="2400" b="1" dirty="0" err="1">
                <a:solidFill>
                  <a:schemeClr val="bg1"/>
                </a:solidFill>
                <a:latin typeface="Arial" panose="020B0604020202020204" pitchFamily="34" charset="0"/>
                <a:cs typeface="Arial" panose="020B0604020202020204" pitchFamily="34" charset="0"/>
              </a:rPr>
              <a:t>İdmançılarda</a:t>
            </a:r>
            <a:r>
              <a:rPr lang="en-IE" sz="2400" b="1" dirty="0">
                <a:solidFill>
                  <a:schemeClr val="bg1"/>
                </a:solidFill>
                <a:latin typeface="Arial" panose="020B0604020202020204" pitchFamily="34" charset="0"/>
                <a:cs typeface="Arial" panose="020B0604020202020204" pitchFamily="34" charset="0"/>
              </a:rPr>
              <a:t> sol </a:t>
            </a:r>
            <a:r>
              <a:rPr lang="en-IE" sz="2400" b="1" dirty="0" err="1">
                <a:solidFill>
                  <a:schemeClr val="bg1"/>
                </a:solidFill>
                <a:latin typeface="Arial" panose="020B0604020202020204" pitchFamily="34" charset="0"/>
                <a:cs typeface="Arial" panose="020B0604020202020204" pitchFamily="34" charset="0"/>
              </a:rPr>
              <a:t>qulaqcıq</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seyvanının</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qapanması</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antikoaqulyasiya</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terapiyası</a:t>
            </a:r>
            <a:r>
              <a:rPr lang="en-IE" sz="2400" b="1" dirty="0">
                <a:solidFill>
                  <a:schemeClr val="bg1"/>
                </a:solidFill>
                <a:latin typeface="Arial" panose="020B0604020202020204" pitchFamily="34" charset="0"/>
                <a:cs typeface="Arial" panose="020B0604020202020204" pitchFamily="34" charset="0"/>
              </a:rPr>
              <a:t> </a:t>
            </a:r>
            <a:r>
              <a:rPr lang="en-IE" sz="2400" b="1" i="1" dirty="0">
                <a:solidFill>
                  <a:schemeClr val="bg1"/>
                </a:solidFill>
                <a:latin typeface="Arial" panose="020B0604020202020204" pitchFamily="34" charset="0"/>
                <a:cs typeface="Arial" panose="020B0604020202020204" pitchFamily="34" charset="0"/>
              </a:rPr>
              <a:t>ala </a:t>
            </a:r>
            <a:r>
              <a:rPr lang="en-IE" sz="2400" b="1" i="1" dirty="0" err="1">
                <a:solidFill>
                  <a:schemeClr val="bg1"/>
                </a:solidFill>
                <a:latin typeface="Arial" panose="020B0604020202020204" pitchFamily="34" charset="0"/>
                <a:cs typeface="Arial" panose="020B0604020202020204" pitchFamily="34" charset="0"/>
              </a:rPr>
              <a:t>bilməyənlərdə</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faydalı</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ola</a:t>
            </a:r>
            <a:r>
              <a:rPr lang="en-IE" sz="2400" b="1" dirty="0">
                <a:solidFill>
                  <a:schemeClr val="bg1"/>
                </a:solidFill>
                <a:latin typeface="Arial" panose="020B0604020202020204" pitchFamily="34" charset="0"/>
                <a:cs typeface="Arial" panose="020B0604020202020204" pitchFamily="34" charset="0"/>
              </a:rPr>
              <a:t> </a:t>
            </a:r>
            <a:r>
              <a:rPr lang="en-IE" sz="2400" b="1" dirty="0" err="1">
                <a:solidFill>
                  <a:schemeClr val="bg1"/>
                </a:solidFill>
                <a:latin typeface="Arial" panose="020B0604020202020204" pitchFamily="34" charset="0"/>
                <a:cs typeface="Arial" panose="020B0604020202020204" pitchFamily="34" charset="0"/>
              </a:rPr>
              <a:t>bilər</a:t>
            </a:r>
            <a:r>
              <a:rPr lang="en-IE" sz="2400" b="1" dirty="0">
                <a:solidFill>
                  <a:schemeClr val="bg1"/>
                </a:solidFill>
                <a:latin typeface="Arial" panose="020B0604020202020204" pitchFamily="34" charset="0"/>
                <a:cs typeface="Arial" panose="020B0604020202020204" pitchFamily="34" charset="0"/>
              </a:rPr>
              <a:t> .</a:t>
            </a:r>
          </a:p>
          <a:p>
            <a:pPr marL="0" indent="0">
              <a:buNone/>
            </a:pPr>
            <a:endParaRPr lang="en-US" sz="2400"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2406085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DFED46-C3F3-894D-9719-5F82B6413FD8}"/>
              </a:ext>
            </a:extLst>
          </p:cNvPr>
          <p:cNvPicPr>
            <a:picLocks noChangeAspect="1"/>
          </p:cNvPicPr>
          <p:nvPr/>
        </p:nvPicPr>
        <p:blipFill>
          <a:blip r:embed="rId2"/>
          <a:stretch>
            <a:fillRect/>
          </a:stretch>
        </p:blipFill>
        <p:spPr>
          <a:xfrm>
            <a:off x="977900" y="885108"/>
            <a:ext cx="10236200" cy="5854700"/>
          </a:xfrm>
          <a:prstGeom prst="rect">
            <a:avLst/>
          </a:prstGeom>
        </p:spPr>
      </p:pic>
      <p:sp>
        <p:nvSpPr>
          <p:cNvPr id="2" name="TextBox 1">
            <a:extLst>
              <a:ext uri="{FF2B5EF4-FFF2-40B4-BE49-F238E27FC236}">
                <a16:creationId xmlns:a16="http://schemas.microsoft.com/office/drawing/2014/main" id="{3D560981-A61C-0746-879D-43A274B3604C}"/>
              </a:ext>
            </a:extLst>
          </p:cNvPr>
          <p:cNvSpPr txBox="1"/>
          <p:nvPr/>
        </p:nvSpPr>
        <p:spPr>
          <a:xfrm>
            <a:off x="3596758" y="235557"/>
            <a:ext cx="4998484" cy="461665"/>
          </a:xfrm>
          <a:prstGeom prst="rect">
            <a:avLst/>
          </a:prstGeom>
          <a:noFill/>
        </p:spPr>
        <p:txBody>
          <a:bodyPr wrap="none" rtlCol="0">
            <a:spAutoFit/>
          </a:bodyPr>
          <a:lstStyle/>
          <a:p>
            <a:r>
              <a:rPr lang="en-US" sz="2400" b="1" dirty="0">
                <a:solidFill>
                  <a:srgbClr val="FF0000"/>
                </a:solidFill>
              </a:rPr>
              <a:t>RİSK AMİLLƏRİNİN DƏYİŞDİRİLMƏSİ </a:t>
            </a:r>
          </a:p>
        </p:txBody>
      </p:sp>
    </p:spTree>
    <p:extLst>
      <p:ext uri="{BB962C8B-B14F-4D97-AF65-F5344CB8AC3E}">
        <p14:creationId xmlns:p14="http://schemas.microsoft.com/office/powerpoint/2010/main" val="4109171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3010F60A-9D6E-7143-B83A-8A7630C41312}"/>
              </a:ext>
            </a:extLst>
          </p:cNvPr>
          <p:cNvSpPr>
            <a:spLocks noChangeArrowheads="1"/>
          </p:cNvSpPr>
          <p:nvPr/>
        </p:nvSpPr>
        <p:spPr bwMode="auto">
          <a:xfrm>
            <a:off x="4166498" y="202641"/>
            <a:ext cx="30792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20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20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EAAE34A-8286-D744-B0E9-5A782B8DE99F}"/>
              </a:ext>
            </a:extLst>
          </p:cNvPr>
          <p:cNvPicPr>
            <a:picLocks noChangeAspect="1"/>
          </p:cNvPicPr>
          <p:nvPr/>
        </p:nvPicPr>
        <p:blipFill>
          <a:blip r:embed="rId3"/>
          <a:stretch>
            <a:fillRect/>
          </a:stretch>
        </p:blipFill>
        <p:spPr>
          <a:xfrm>
            <a:off x="803011" y="77519"/>
            <a:ext cx="6726974" cy="4117637"/>
          </a:xfrm>
          <a:prstGeom prst="rect">
            <a:avLst/>
          </a:prstGeom>
        </p:spPr>
      </p:pic>
      <p:sp>
        <p:nvSpPr>
          <p:cNvPr id="8" name="Rectangle 7">
            <a:extLst>
              <a:ext uri="{FF2B5EF4-FFF2-40B4-BE49-F238E27FC236}">
                <a16:creationId xmlns:a16="http://schemas.microsoft.com/office/drawing/2014/main" id="{EC0EB790-B9A6-FB43-962B-330A5FBCAF97}"/>
              </a:ext>
            </a:extLst>
          </p:cNvPr>
          <p:cNvSpPr/>
          <p:nvPr/>
        </p:nvSpPr>
        <p:spPr>
          <a:xfrm>
            <a:off x="702526" y="4345216"/>
            <a:ext cx="11251909" cy="2308324"/>
          </a:xfrm>
          <a:prstGeom prst="rect">
            <a:avLst/>
          </a:prstGeom>
          <a:gradFill>
            <a:gsLst>
              <a:gs pos="100000">
                <a:srgbClr val="0E7364"/>
              </a:gs>
              <a:gs pos="73000">
                <a:schemeClr val="accent1">
                  <a:lumMod val="5000"/>
                  <a:lumOff val="95000"/>
                </a:schemeClr>
              </a:gs>
              <a:gs pos="100000">
                <a:srgbClr val="00796F"/>
              </a:gs>
              <a:gs pos="100000">
                <a:schemeClr val="accent4">
                  <a:lumMod val="75000"/>
                </a:schemeClr>
              </a:gs>
              <a:gs pos="100000">
                <a:srgbClr val="00837A"/>
              </a:gs>
            </a:gsLst>
            <a:lin ang="8100000" scaled="1"/>
          </a:gradFill>
          <a:ln w="60325">
            <a:noFill/>
          </a:ln>
        </p:spPr>
        <p:txBody>
          <a:bodyPr wrap="square">
            <a:spAutoFit/>
          </a:bodyPr>
          <a:lstStyle/>
          <a:p>
            <a:pPr algn="just"/>
            <a:r>
              <a:rPr lang="en-IE" dirty="0">
                <a:latin typeface="Arial" panose="020B0604020202020204" pitchFamily="34" charset="0"/>
                <a:cs typeface="Arial" panose="020B0604020202020204" pitchFamily="34" charset="0"/>
              </a:rPr>
              <a:t>1</a:t>
            </a:r>
            <a:r>
              <a:rPr lang="en-IE" b="1" dirty="0">
                <a:latin typeface="Arial" panose="020B0604020202020204" pitchFamily="34" charset="0"/>
                <a:cs typeface="Arial" panose="020B0604020202020204" pitchFamily="34" charset="0"/>
              </a:rPr>
              <a:t>. AF </a:t>
            </a:r>
            <a:r>
              <a:rPr lang="en-IE" b="1" dirty="0" err="1">
                <a:latin typeface="Arial" panose="020B0604020202020204" pitchFamily="34" charset="0"/>
                <a:cs typeface="Arial" panose="020B0604020202020204" pitchFamily="34" charset="0"/>
              </a:rPr>
              <a:t>olan</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idmançılar</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tiroid</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testləri</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anketkəşmə</a:t>
            </a:r>
            <a:r>
              <a:rPr lang="en-IE" b="1" dirty="0">
                <a:latin typeface="Arial" panose="020B0604020202020204" pitchFamily="34" charset="0"/>
                <a:cs typeface="Arial" panose="020B0604020202020204" pitchFamily="34" charset="0"/>
              </a:rPr>
              <a:t>, EKQ </a:t>
            </a:r>
            <a:r>
              <a:rPr lang="en-IE" b="1" dirty="0" err="1">
                <a:latin typeface="Arial" panose="020B0604020202020204" pitchFamily="34" charset="0"/>
                <a:cs typeface="Arial" panose="020B0604020202020204" pitchFamily="34" charset="0"/>
              </a:rPr>
              <a:t>və</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exokardioqramma</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daxil</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olmaqla</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müayinə</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keçməlidirlər</a:t>
            </a:r>
            <a:r>
              <a:rPr lang="en-IE" b="1" dirty="0">
                <a:latin typeface="Arial" panose="020B0604020202020204" pitchFamily="34" charset="0"/>
                <a:cs typeface="Arial" panose="020B0604020202020204" pitchFamily="34" charset="0"/>
              </a:rPr>
              <a:t>. (Class I; Level of Evidence B). </a:t>
            </a:r>
          </a:p>
          <a:p>
            <a:pPr algn="just"/>
            <a:r>
              <a:rPr lang="en-IE" b="1" dirty="0">
                <a:latin typeface="Arial" panose="020B0604020202020204" pitchFamily="34" charset="0"/>
                <a:cs typeface="Arial" panose="020B0604020202020204" pitchFamily="34" charset="0"/>
              </a:rPr>
              <a:t>2. </a:t>
            </a:r>
            <a:r>
              <a:rPr lang="en-IE" b="1" dirty="0" err="1">
                <a:latin typeface="Arial" panose="020B0604020202020204" pitchFamily="34" charset="0"/>
                <a:cs typeface="Arial" panose="020B0604020202020204" pitchFamily="34" charset="0"/>
              </a:rPr>
              <a:t>Yaxşı</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tolere</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edilən</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və</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öz-özünə</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dayanan</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aşağı</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riskli</a:t>
            </a:r>
            <a:r>
              <a:rPr lang="en-IE" b="1" dirty="0">
                <a:latin typeface="Arial" panose="020B0604020202020204" pitchFamily="34" charset="0"/>
                <a:cs typeface="Arial" panose="020B0604020202020204" pitchFamily="34" charset="0"/>
              </a:rPr>
              <a:t> AF </a:t>
            </a:r>
            <a:r>
              <a:rPr lang="en-IE" b="1" dirty="0" err="1">
                <a:latin typeface="Arial" panose="020B0604020202020204" pitchFamily="34" charset="0"/>
                <a:cs typeface="Arial" panose="020B0604020202020204" pitchFamily="34" charset="0"/>
              </a:rPr>
              <a:t>olan</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idmançılar</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terapiya</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olmadan</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bütün</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rəqabətli</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idman</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növlərində</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iştirak</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edə</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bilərlər</a:t>
            </a:r>
            <a:r>
              <a:rPr lang="en-IE" b="1" dirty="0">
                <a:latin typeface="Arial" panose="020B0604020202020204" pitchFamily="34" charset="0"/>
                <a:cs typeface="Arial" panose="020B0604020202020204" pitchFamily="34" charset="0"/>
              </a:rPr>
              <a:t> (Class I; Level of Evidence C). </a:t>
            </a:r>
          </a:p>
          <a:p>
            <a:pPr algn="just"/>
            <a:r>
              <a:rPr lang="en-IE" b="1" dirty="0">
                <a:latin typeface="Arial" panose="020B0604020202020204" pitchFamily="34" charset="0"/>
                <a:cs typeface="Arial" panose="020B0604020202020204" pitchFamily="34" charset="0"/>
              </a:rPr>
              <a:t>3. AF </a:t>
            </a:r>
            <a:r>
              <a:rPr lang="en-IE" b="1" dirty="0" err="1">
                <a:latin typeface="Arial" panose="020B0604020202020204" pitchFamily="34" charset="0"/>
                <a:cs typeface="Arial" panose="020B0604020202020204" pitchFamily="34" charset="0"/>
              </a:rPr>
              <a:t>olan</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idmançılarda</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aspirindən</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başqa</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antitrombotik</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terapiya</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göstərişdirsə</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qanaxma</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riskini</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xüsusi</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idman</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kontekstində</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nəzərə</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almaq</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məqsədəuyğundur</a:t>
            </a:r>
            <a:r>
              <a:rPr lang="en-IE" b="1" dirty="0">
                <a:latin typeface="Arial" panose="020B0604020202020204" pitchFamily="34" charset="0"/>
                <a:cs typeface="Arial" panose="020B0604020202020204" pitchFamily="34" charset="0"/>
              </a:rPr>
              <a:t> (Class </a:t>
            </a:r>
            <a:r>
              <a:rPr lang="en-IE" b="1" dirty="0" err="1">
                <a:latin typeface="Arial" panose="020B0604020202020204" pitchFamily="34" charset="0"/>
                <a:cs typeface="Arial" panose="020B0604020202020204" pitchFamily="34" charset="0"/>
              </a:rPr>
              <a:t>IIa</a:t>
            </a:r>
            <a:r>
              <a:rPr lang="en-IE" b="1" dirty="0">
                <a:latin typeface="Arial" panose="020B0604020202020204" pitchFamily="34" charset="0"/>
                <a:cs typeface="Arial" panose="020B0604020202020204" pitchFamily="34" charset="0"/>
              </a:rPr>
              <a:t>; Level of Evidence C). </a:t>
            </a:r>
          </a:p>
          <a:p>
            <a:pPr algn="just"/>
            <a:r>
              <a:rPr lang="en-IE" b="1" dirty="0">
                <a:latin typeface="Arial" panose="020B0604020202020204" pitchFamily="34" charset="0"/>
                <a:cs typeface="Arial" panose="020B0604020202020204" pitchFamily="34" charset="0"/>
              </a:rPr>
              <a:t>4. AF </a:t>
            </a:r>
            <a:r>
              <a:rPr lang="en-IE" b="1" dirty="0" err="1">
                <a:latin typeface="Arial" panose="020B0604020202020204" pitchFamily="34" charset="0"/>
                <a:cs typeface="Arial" panose="020B0604020202020204" pitchFamily="34" charset="0"/>
              </a:rPr>
              <a:t>üçün</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kateter</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ablasiyası</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sürətə</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nəzarət</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və</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ya</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antiaritmik</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dərmanlara</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ehtiyacı</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aradan</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qaldıra</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bilər</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və</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nəzərə</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alınmalıdır</a:t>
            </a:r>
            <a:r>
              <a:rPr lang="en-IE" b="1" dirty="0">
                <a:latin typeface="Arial" panose="020B0604020202020204" pitchFamily="34" charset="0"/>
                <a:cs typeface="Arial" panose="020B0604020202020204" pitchFamily="34" charset="0"/>
              </a:rPr>
              <a:t> (Class </a:t>
            </a:r>
            <a:r>
              <a:rPr lang="en-IE" b="1" dirty="0" err="1">
                <a:latin typeface="Arial" panose="020B0604020202020204" pitchFamily="34" charset="0"/>
                <a:cs typeface="Arial" panose="020B0604020202020204" pitchFamily="34" charset="0"/>
              </a:rPr>
              <a:t>IIa</a:t>
            </a:r>
            <a:r>
              <a:rPr lang="en-IE" b="1" dirty="0">
                <a:latin typeface="Arial" panose="020B0604020202020204" pitchFamily="34" charset="0"/>
                <a:cs typeface="Arial" panose="020B0604020202020204" pitchFamily="34" charset="0"/>
              </a:rPr>
              <a:t>; Level of Evidence B). </a:t>
            </a:r>
          </a:p>
        </p:txBody>
      </p:sp>
      <p:sp>
        <p:nvSpPr>
          <p:cNvPr id="9" name="Rectangle 8">
            <a:extLst>
              <a:ext uri="{FF2B5EF4-FFF2-40B4-BE49-F238E27FC236}">
                <a16:creationId xmlns:a16="http://schemas.microsoft.com/office/drawing/2014/main" id="{8B78A950-7DF7-C148-ACFA-34EFD24B8E50}"/>
              </a:ext>
            </a:extLst>
          </p:cNvPr>
          <p:cNvSpPr/>
          <p:nvPr/>
        </p:nvSpPr>
        <p:spPr>
          <a:xfrm>
            <a:off x="6791325" y="6581001"/>
            <a:ext cx="6096000" cy="276999"/>
          </a:xfrm>
          <a:prstGeom prst="rect">
            <a:avLst/>
          </a:prstGeom>
        </p:spPr>
        <p:txBody>
          <a:bodyPr>
            <a:spAutoFit/>
          </a:bodyPr>
          <a:lstStyle/>
          <a:p>
            <a:r>
              <a:rPr lang="en-US" sz="1200" b="1" dirty="0">
                <a:latin typeface="Arial" panose="020B0604020202020204" pitchFamily="34" charset="0"/>
                <a:cs typeface="Arial" panose="020B0604020202020204" pitchFamily="34" charset="0"/>
              </a:rPr>
              <a:t>https://</a:t>
            </a:r>
            <a:r>
              <a:rPr lang="en-US" sz="1200" b="1" dirty="0" err="1">
                <a:latin typeface="Arial" panose="020B0604020202020204" pitchFamily="34" charset="0"/>
                <a:cs typeface="Arial" panose="020B0604020202020204" pitchFamily="34" charset="0"/>
              </a:rPr>
              <a:t>www.ahajournals.org</a:t>
            </a:r>
            <a:r>
              <a:rPr lang="en-US" sz="1200" b="1" dirty="0">
                <a:latin typeface="Arial" panose="020B0604020202020204" pitchFamily="34" charset="0"/>
                <a:cs typeface="Arial" panose="020B0604020202020204" pitchFamily="34" charset="0"/>
              </a:rPr>
              <a:t>/</a:t>
            </a:r>
            <a:r>
              <a:rPr lang="en-US" sz="1200" b="1" dirty="0" err="1">
                <a:latin typeface="Arial" panose="020B0604020202020204" pitchFamily="34" charset="0"/>
                <a:cs typeface="Arial" panose="020B0604020202020204" pitchFamily="34" charset="0"/>
              </a:rPr>
              <a:t>doi</a:t>
            </a:r>
            <a:r>
              <a:rPr lang="en-US" sz="1200" b="1" dirty="0">
                <a:latin typeface="Arial" panose="020B0604020202020204" pitchFamily="34" charset="0"/>
                <a:cs typeface="Arial" panose="020B0604020202020204" pitchFamily="34" charset="0"/>
              </a:rPr>
              <a:t>/</a:t>
            </a:r>
            <a:r>
              <a:rPr lang="en-US" sz="1200" b="1" dirty="0" err="1">
                <a:latin typeface="Arial" panose="020B0604020202020204" pitchFamily="34" charset="0"/>
                <a:cs typeface="Arial" panose="020B0604020202020204" pitchFamily="34" charset="0"/>
              </a:rPr>
              <a:t>epdf</a:t>
            </a:r>
            <a:r>
              <a:rPr lang="en-US" sz="1200" b="1" dirty="0">
                <a:latin typeface="Arial" panose="020B0604020202020204" pitchFamily="34" charset="0"/>
                <a:cs typeface="Arial" panose="020B0604020202020204" pitchFamily="34" charset="0"/>
              </a:rPr>
              <a:t>/10.1161/CIR.0000000000000245</a:t>
            </a:r>
          </a:p>
        </p:txBody>
      </p:sp>
    </p:spTree>
    <p:extLst>
      <p:ext uri="{BB962C8B-B14F-4D97-AF65-F5344CB8AC3E}">
        <p14:creationId xmlns:p14="http://schemas.microsoft.com/office/powerpoint/2010/main" val="2656449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CB9A29-2056-5A41-A389-7135E62F7F8F}"/>
              </a:ext>
            </a:extLst>
          </p:cNvPr>
          <p:cNvPicPr>
            <a:picLocks noChangeAspect="1"/>
          </p:cNvPicPr>
          <p:nvPr/>
        </p:nvPicPr>
        <p:blipFill>
          <a:blip r:embed="rId2"/>
          <a:stretch>
            <a:fillRect/>
          </a:stretch>
        </p:blipFill>
        <p:spPr>
          <a:xfrm>
            <a:off x="507252" y="0"/>
            <a:ext cx="5234641" cy="6515100"/>
          </a:xfrm>
          <a:prstGeom prst="rect">
            <a:avLst/>
          </a:prstGeom>
        </p:spPr>
      </p:pic>
      <p:sp>
        <p:nvSpPr>
          <p:cNvPr id="5" name="Rectangle 4">
            <a:extLst>
              <a:ext uri="{FF2B5EF4-FFF2-40B4-BE49-F238E27FC236}">
                <a16:creationId xmlns:a16="http://schemas.microsoft.com/office/drawing/2014/main" id="{1006172D-DDDA-554E-B7F1-D8CFC98F3F74}"/>
              </a:ext>
            </a:extLst>
          </p:cNvPr>
          <p:cNvSpPr/>
          <p:nvPr/>
        </p:nvSpPr>
        <p:spPr>
          <a:xfrm>
            <a:off x="699387" y="6562165"/>
            <a:ext cx="4039760" cy="276999"/>
          </a:xfrm>
          <a:prstGeom prst="rect">
            <a:avLst/>
          </a:prstGeom>
        </p:spPr>
        <p:txBody>
          <a:bodyPr wrap="none">
            <a:spAutoFit/>
          </a:bodyPr>
          <a:lstStyle/>
          <a:p>
            <a:r>
              <a:rPr lang="en-US" sz="1200" dirty="0"/>
              <a:t>https://</a:t>
            </a:r>
            <a:r>
              <a:rPr lang="en-US" sz="1200" dirty="0" err="1"/>
              <a:t>www.ncbi.nlm.nih.gov</a:t>
            </a:r>
            <a:r>
              <a:rPr lang="en-US" sz="1200" dirty="0"/>
              <a:t>/</a:t>
            </a:r>
            <a:r>
              <a:rPr lang="en-US" sz="1200" dirty="0" err="1"/>
              <a:t>pmc</a:t>
            </a:r>
            <a:r>
              <a:rPr lang="en-US" sz="1200" dirty="0"/>
              <a:t>/articles/PMC4711509/</a:t>
            </a:r>
          </a:p>
        </p:txBody>
      </p:sp>
      <p:graphicFrame>
        <p:nvGraphicFramePr>
          <p:cNvPr id="6" name="Table 5">
            <a:extLst>
              <a:ext uri="{FF2B5EF4-FFF2-40B4-BE49-F238E27FC236}">
                <a16:creationId xmlns:a16="http://schemas.microsoft.com/office/drawing/2014/main" id="{2500D10D-003E-3340-BDCB-4540E0AB6DB9}"/>
              </a:ext>
            </a:extLst>
          </p:cNvPr>
          <p:cNvGraphicFramePr>
            <a:graphicFrameLocks noGrp="1"/>
          </p:cNvGraphicFramePr>
          <p:nvPr/>
        </p:nvGraphicFramePr>
        <p:xfrm>
          <a:off x="2052918" y="1790700"/>
          <a:ext cx="10139082" cy="4724400"/>
        </p:xfrm>
        <a:graphic>
          <a:graphicData uri="http://schemas.openxmlformats.org/drawingml/2006/table">
            <a:tbl>
              <a:tblPr firstRow="1" firstCol="1" bandRow="1">
                <a:tableStyleId>{69CF1AB2-1976-4502-BF36-3FF5EA218861}</a:tableStyleId>
              </a:tblPr>
              <a:tblGrid>
                <a:gridCol w="8825752">
                  <a:extLst>
                    <a:ext uri="{9D8B030D-6E8A-4147-A177-3AD203B41FA5}">
                      <a16:colId xmlns:a16="http://schemas.microsoft.com/office/drawing/2014/main" val="1321919222"/>
                    </a:ext>
                  </a:extLst>
                </a:gridCol>
                <a:gridCol w="685800">
                  <a:extLst>
                    <a:ext uri="{9D8B030D-6E8A-4147-A177-3AD203B41FA5}">
                      <a16:colId xmlns:a16="http://schemas.microsoft.com/office/drawing/2014/main" val="2866777185"/>
                    </a:ext>
                  </a:extLst>
                </a:gridCol>
                <a:gridCol w="627530">
                  <a:extLst>
                    <a:ext uri="{9D8B030D-6E8A-4147-A177-3AD203B41FA5}">
                      <a16:colId xmlns:a16="http://schemas.microsoft.com/office/drawing/2014/main" val="3077499552"/>
                    </a:ext>
                  </a:extLst>
                </a:gridCol>
              </a:tblGrid>
              <a:tr h="213148">
                <a:tc>
                  <a:txBody>
                    <a:bodyPr/>
                    <a:lstStyle/>
                    <a:p>
                      <a:pPr>
                        <a:spcAft>
                          <a:spcPts val="0"/>
                        </a:spcAft>
                      </a:pPr>
                      <a:r>
                        <a:rPr lang="az-Latn-AZ" sz="1400">
                          <a:solidFill>
                            <a:schemeClr val="tx1"/>
                          </a:solidFill>
                          <a:effectLst/>
                          <a:latin typeface="Arial" panose="020B0604020202020204" pitchFamily="34" charset="0"/>
                          <a:cs typeface="Arial" panose="020B0604020202020204" pitchFamily="34" charset="0"/>
                        </a:rPr>
                        <a:t>Tövsiyələr</a:t>
                      </a:r>
                      <a:endParaRPr lang="en-IE" sz="1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n-IE" sz="1400">
                          <a:solidFill>
                            <a:schemeClr val="tx1"/>
                          </a:solidFill>
                          <a:effectLst/>
                          <a:latin typeface="Arial" panose="020B0604020202020204" pitchFamily="34" charset="0"/>
                          <a:cs typeface="Arial" panose="020B0604020202020204" pitchFamily="34" charset="0"/>
                        </a:rPr>
                        <a:t>Class</a:t>
                      </a:r>
                      <a:endParaRPr lang="en-IE" sz="14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n-IE" sz="1400" dirty="0">
                          <a:solidFill>
                            <a:schemeClr val="tx1"/>
                          </a:solidFill>
                          <a:effectLst/>
                          <a:latin typeface="Arial" panose="020B0604020202020204" pitchFamily="34" charset="0"/>
                          <a:cs typeface="Arial" panose="020B0604020202020204" pitchFamily="34" charset="0"/>
                        </a:rPr>
                        <a:t>Level</a:t>
                      </a:r>
                      <a:endParaRPr lang="en-IE"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42990004"/>
                  </a:ext>
                </a:extLst>
              </a:tr>
              <a:tr h="213148">
                <a:tc>
                  <a:txBody>
                    <a:bodyPr/>
                    <a:lstStyle/>
                    <a:p>
                      <a:pPr>
                        <a:spcAft>
                          <a:spcPts val="0"/>
                        </a:spcAft>
                      </a:pPr>
                      <a:r>
                        <a:rPr lang="en-IE" sz="1400" dirty="0">
                          <a:solidFill>
                            <a:schemeClr val="tx1"/>
                          </a:solidFill>
                          <a:effectLst/>
                          <a:latin typeface="Arial" panose="020B0604020202020204" pitchFamily="34" charset="0"/>
                          <a:cs typeface="Arial" panose="020B0604020202020204" pitchFamily="34" charset="0"/>
                        </a:rPr>
                        <a:t>AF-</a:t>
                      </a:r>
                      <a:r>
                        <a:rPr lang="en-IE" sz="1400" dirty="0" err="1">
                          <a:solidFill>
                            <a:schemeClr val="tx1"/>
                          </a:solidFill>
                          <a:effectLst/>
                          <a:latin typeface="Arial" panose="020B0604020202020204" pitchFamily="34" charset="0"/>
                          <a:cs typeface="Arial" panose="020B0604020202020204" pitchFamily="34" charset="0"/>
                        </a:rPr>
                        <a:t>nin</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qarşısını</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almaq</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üçün</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müntəzəm</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fiziki</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aktivlik</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tövsiyə</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olunur</a:t>
                      </a:r>
                      <a:endParaRPr lang="en-IE" sz="14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n-IE" sz="1400" dirty="0">
                          <a:solidFill>
                            <a:schemeClr val="tx1"/>
                          </a:solidFill>
                          <a:effectLst/>
                          <a:latin typeface="Arial" panose="020B0604020202020204" pitchFamily="34" charset="0"/>
                          <a:cs typeface="Arial" panose="020B0604020202020204" pitchFamily="34" charset="0"/>
                        </a:rPr>
                        <a:t>I</a:t>
                      </a:r>
                      <a:endParaRPr lang="en-IE"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n-IE" sz="1400" dirty="0">
                          <a:solidFill>
                            <a:schemeClr val="tx1"/>
                          </a:solidFill>
                          <a:effectLst/>
                          <a:latin typeface="Arial" panose="020B0604020202020204" pitchFamily="34" charset="0"/>
                          <a:cs typeface="Arial" panose="020B0604020202020204" pitchFamily="34" charset="0"/>
                        </a:rPr>
                        <a:t>A</a:t>
                      </a:r>
                      <a:endParaRPr lang="en-IE" sz="1400" b="1" dirty="0">
                        <a:solidFill>
                          <a:schemeClr val="tx1"/>
                        </a:solidFill>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310602896"/>
                  </a:ext>
                </a:extLst>
              </a:tr>
              <a:tr h="448273">
                <a:tc>
                  <a:txBody>
                    <a:bodyPr/>
                    <a:lstStyle/>
                    <a:p>
                      <a:pPr>
                        <a:spcAft>
                          <a:spcPts val="0"/>
                        </a:spcAft>
                      </a:pPr>
                      <a:r>
                        <a:rPr lang="en-IE" sz="1400" dirty="0" err="1">
                          <a:solidFill>
                            <a:schemeClr val="tx1"/>
                          </a:solidFill>
                          <a:effectLst/>
                          <a:latin typeface="Arial" panose="020B0604020202020204" pitchFamily="34" charset="0"/>
                          <a:cs typeface="Arial" panose="020B0604020202020204" pitchFamily="34" charset="0"/>
                        </a:rPr>
                        <a:t>İdmanla</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məşğul</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olmazdan</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əvvəl</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struktur</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ürək</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xəstəliklərinin</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tiroid</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disfunksiyası</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alkoqol</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və</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ya</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narkotik</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istifadəsi</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və</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ya</a:t>
                      </a:r>
                      <a:r>
                        <a:rPr lang="en-IE" sz="1400" dirty="0">
                          <a:solidFill>
                            <a:schemeClr val="tx1"/>
                          </a:solidFill>
                          <a:effectLst/>
                          <a:latin typeface="Arial" panose="020B0604020202020204" pitchFamily="34" charset="0"/>
                          <a:cs typeface="Arial" panose="020B0604020202020204" pitchFamily="34" charset="0"/>
                        </a:rPr>
                        <a:t> AF-</a:t>
                      </a:r>
                      <a:r>
                        <a:rPr lang="en-IE" sz="1400" dirty="0" err="1">
                          <a:solidFill>
                            <a:schemeClr val="tx1"/>
                          </a:solidFill>
                          <a:effectLst/>
                          <a:latin typeface="Arial" panose="020B0604020202020204" pitchFamily="34" charset="0"/>
                          <a:cs typeface="Arial" panose="020B0604020202020204" pitchFamily="34" charset="0"/>
                        </a:rPr>
                        <a:t>nin</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digər</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əsas</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səbəblərinin</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qiymətləndirilməsi</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və</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idarə</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olunması</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tövsiyə</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olunur</a:t>
                      </a:r>
                      <a:r>
                        <a:rPr lang="en-IE" sz="1400" dirty="0">
                          <a:solidFill>
                            <a:schemeClr val="tx1"/>
                          </a:solidFill>
                          <a:effectLst/>
                          <a:latin typeface="Arial" panose="020B0604020202020204" pitchFamily="34" charset="0"/>
                          <a:cs typeface="Arial" panose="020B0604020202020204" pitchFamily="34" charset="0"/>
                        </a:rPr>
                        <a:t>.</a:t>
                      </a:r>
                      <a:endParaRPr lang="en-IE" sz="14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n-IE" sz="1400" dirty="0">
                          <a:solidFill>
                            <a:schemeClr val="tx1"/>
                          </a:solidFill>
                          <a:effectLst/>
                          <a:latin typeface="Arial" panose="020B0604020202020204" pitchFamily="34" charset="0"/>
                          <a:cs typeface="Arial" panose="020B0604020202020204" pitchFamily="34" charset="0"/>
                        </a:rPr>
                        <a:t>I</a:t>
                      </a:r>
                      <a:endParaRPr lang="en-IE"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n-IE" sz="1400" dirty="0">
                          <a:solidFill>
                            <a:schemeClr val="tx1"/>
                          </a:solidFill>
                          <a:effectLst/>
                          <a:latin typeface="Arial" panose="020B0604020202020204" pitchFamily="34" charset="0"/>
                          <a:cs typeface="Arial" panose="020B0604020202020204" pitchFamily="34" charset="0"/>
                        </a:rPr>
                        <a:t>A</a:t>
                      </a:r>
                      <a:endParaRPr lang="en-IE"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02836307"/>
                  </a:ext>
                </a:extLst>
              </a:tr>
              <a:tr h="457200">
                <a:tc>
                  <a:txBody>
                    <a:bodyPr/>
                    <a:lstStyle/>
                    <a:p>
                      <a:pPr>
                        <a:spcAft>
                          <a:spcPts val="0"/>
                        </a:spcAft>
                      </a:pPr>
                      <a:r>
                        <a:rPr lang="en-IE" sz="1400" dirty="0" err="1">
                          <a:solidFill>
                            <a:schemeClr val="tx1"/>
                          </a:solidFill>
                          <a:effectLst/>
                          <a:latin typeface="Arial" panose="020B0604020202020204" pitchFamily="34" charset="0"/>
                          <a:cs typeface="Arial" panose="020B0604020202020204" pitchFamily="34" charset="0"/>
                        </a:rPr>
                        <a:t>Uzunmüddətli</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intensiv</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idmanla</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məşqul</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olan</a:t>
                      </a:r>
                      <a:r>
                        <a:rPr lang="en-IE" sz="1400" dirty="0">
                          <a:solidFill>
                            <a:schemeClr val="tx1"/>
                          </a:solidFill>
                          <a:effectLst/>
                          <a:latin typeface="Arial" panose="020B0604020202020204" pitchFamily="34" charset="0"/>
                          <a:cs typeface="Arial" panose="020B0604020202020204" pitchFamily="34" charset="0"/>
                        </a:rPr>
                        <a:t> AF </a:t>
                      </a:r>
                      <a:r>
                        <a:rPr lang="en-IE" sz="1400" dirty="0" err="1">
                          <a:solidFill>
                            <a:schemeClr val="tx1"/>
                          </a:solidFill>
                          <a:effectLst/>
                          <a:latin typeface="Arial" panose="020B0604020202020204" pitchFamily="34" charset="0"/>
                          <a:cs typeface="Arial" panose="020B0604020202020204" pitchFamily="34" charset="0"/>
                        </a:rPr>
                        <a:t>olan</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şəxslərə</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xüsusən</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də</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orta</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yaşlı</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kişilərə</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intensiv</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idmanla</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məşğul</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olmanın</a:t>
                      </a:r>
                      <a:r>
                        <a:rPr lang="en-IE" sz="1400" dirty="0">
                          <a:solidFill>
                            <a:schemeClr val="tx1"/>
                          </a:solidFill>
                          <a:effectLst/>
                          <a:latin typeface="Arial" panose="020B0604020202020204" pitchFamily="34" charset="0"/>
                          <a:cs typeface="Arial" panose="020B0604020202020204" pitchFamily="34" charset="0"/>
                        </a:rPr>
                        <a:t> AF-</a:t>
                      </a:r>
                      <a:r>
                        <a:rPr lang="en-IE" sz="1400" dirty="0" err="1">
                          <a:solidFill>
                            <a:schemeClr val="tx1"/>
                          </a:solidFill>
                          <a:effectLst/>
                          <a:latin typeface="Arial" panose="020B0604020202020204" pitchFamily="34" charset="0"/>
                          <a:cs typeface="Arial" panose="020B0604020202020204" pitchFamily="34" charset="0"/>
                        </a:rPr>
                        <a:t>yə</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təkrarlanmasına</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təsiri</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ilə</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bağlı</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melumatlandirma</a:t>
                      </a:r>
                      <a:r>
                        <a:rPr lang="en-IE" sz="1400" dirty="0">
                          <a:solidFill>
                            <a:srgbClr val="FF0000"/>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tövsiyə</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olunur</a:t>
                      </a:r>
                      <a:r>
                        <a:rPr lang="en-IE" sz="1400" dirty="0">
                          <a:solidFill>
                            <a:schemeClr val="tx1"/>
                          </a:solidFill>
                          <a:effectLst/>
                          <a:latin typeface="Arial" panose="020B0604020202020204" pitchFamily="34" charset="0"/>
                          <a:cs typeface="Arial" panose="020B0604020202020204" pitchFamily="34" charset="0"/>
                        </a:rPr>
                        <a:t>.</a:t>
                      </a:r>
                      <a:endParaRPr lang="en-IE" sz="14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n-IE" sz="1400">
                          <a:solidFill>
                            <a:schemeClr val="tx1"/>
                          </a:solidFill>
                          <a:effectLst/>
                          <a:latin typeface="Arial" panose="020B0604020202020204" pitchFamily="34" charset="0"/>
                          <a:cs typeface="Arial" panose="020B0604020202020204" pitchFamily="34" charset="0"/>
                        </a:rPr>
                        <a:t>I </a:t>
                      </a:r>
                      <a:endParaRPr lang="en-IE" sz="14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n-IE" sz="1400" dirty="0">
                          <a:solidFill>
                            <a:schemeClr val="tx1"/>
                          </a:solidFill>
                          <a:effectLst/>
                          <a:latin typeface="Arial" panose="020B0604020202020204" pitchFamily="34" charset="0"/>
                          <a:cs typeface="Arial" panose="020B0604020202020204" pitchFamily="34" charset="0"/>
                        </a:rPr>
                        <a:t>B</a:t>
                      </a:r>
                      <a:endParaRPr lang="en-IE"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83970424"/>
                  </a:ext>
                </a:extLst>
              </a:tr>
              <a:tr h="426294">
                <a:tc>
                  <a:txBody>
                    <a:bodyPr/>
                    <a:lstStyle/>
                    <a:p>
                      <a:pPr>
                        <a:spcAft>
                          <a:spcPts val="0"/>
                        </a:spcAft>
                      </a:pPr>
                      <a:r>
                        <a:rPr lang="en-IE" sz="1400" dirty="0" err="1">
                          <a:solidFill>
                            <a:schemeClr val="tx1"/>
                          </a:solidFill>
                          <a:effectLst/>
                          <a:latin typeface="Arial" panose="020B0604020202020204" pitchFamily="34" charset="0"/>
                          <a:cs typeface="Arial" panose="020B0604020202020204" pitchFamily="34" charset="0"/>
                        </a:rPr>
                        <a:t>Təkrarlanan</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simptomlu</a:t>
                      </a:r>
                      <a:r>
                        <a:rPr lang="en-IE" sz="1400" dirty="0">
                          <a:solidFill>
                            <a:schemeClr val="tx1"/>
                          </a:solidFill>
                          <a:effectLst/>
                          <a:latin typeface="Arial" panose="020B0604020202020204" pitchFamily="34" charset="0"/>
                          <a:cs typeface="Arial" panose="020B0604020202020204" pitchFamily="34" charset="0"/>
                        </a:rPr>
                        <a:t> AF </a:t>
                      </a:r>
                      <a:r>
                        <a:rPr lang="en-IE" sz="1400" dirty="0" err="1">
                          <a:solidFill>
                            <a:schemeClr val="tx1"/>
                          </a:solidFill>
                          <a:effectLst/>
                          <a:latin typeface="Arial" panose="020B0604020202020204" pitchFamily="34" charset="0"/>
                          <a:cs typeface="Arial" panose="020B0604020202020204" pitchFamily="34" charset="0"/>
                        </a:rPr>
                        <a:t>olan</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və</a:t>
                      </a:r>
                      <a:r>
                        <a:rPr lang="en-IE" sz="1400" dirty="0">
                          <a:solidFill>
                            <a:schemeClr val="tx1"/>
                          </a:solidFill>
                          <a:effectLst/>
                          <a:latin typeface="Arial" panose="020B0604020202020204" pitchFamily="34" charset="0"/>
                          <a:cs typeface="Arial" panose="020B0604020202020204" pitchFamily="34" charset="0"/>
                        </a:rPr>
                        <a:t>/</a:t>
                      </a:r>
                      <a:r>
                        <a:rPr lang="en-IE" sz="1400" dirty="0" err="1">
                          <a:solidFill>
                            <a:schemeClr val="tx1"/>
                          </a:solidFill>
                          <a:effectLst/>
                          <a:latin typeface="Arial" panose="020B0604020202020204" pitchFamily="34" charset="0"/>
                          <a:cs typeface="Arial" panose="020B0604020202020204" pitchFamily="34" charset="0"/>
                        </a:rPr>
                        <a:t>və</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ya</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atletik</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performansa</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təsirini</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nəzərə</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alaraq</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dərman</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müalicəsindən</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iimtina</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edən</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şəxslərdə</a:t>
                      </a:r>
                      <a:r>
                        <a:rPr lang="en-IE" sz="1400" dirty="0">
                          <a:solidFill>
                            <a:schemeClr val="tx1"/>
                          </a:solidFill>
                          <a:effectLst/>
                          <a:latin typeface="Arial" panose="020B0604020202020204" pitchFamily="34" charset="0"/>
                          <a:cs typeface="Arial" panose="020B0604020202020204" pitchFamily="34" charset="0"/>
                        </a:rPr>
                        <a:t> AF </a:t>
                      </a:r>
                      <a:r>
                        <a:rPr lang="en-IE" sz="1400" dirty="0" err="1">
                          <a:solidFill>
                            <a:schemeClr val="tx1"/>
                          </a:solidFill>
                          <a:effectLst/>
                          <a:latin typeface="Arial" panose="020B0604020202020204" pitchFamily="34" charset="0"/>
                          <a:cs typeface="Arial" panose="020B0604020202020204" pitchFamily="34" charset="0"/>
                        </a:rPr>
                        <a:t>ablasiyası</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tövsiyə</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olunur</a:t>
                      </a:r>
                      <a:r>
                        <a:rPr lang="en-IE" sz="1400" dirty="0">
                          <a:solidFill>
                            <a:schemeClr val="tx1"/>
                          </a:solidFill>
                          <a:effectLst/>
                          <a:latin typeface="Arial" panose="020B0604020202020204" pitchFamily="34" charset="0"/>
                          <a:cs typeface="Arial" panose="020B0604020202020204" pitchFamily="34" charset="0"/>
                        </a:rPr>
                        <a:t>.</a:t>
                      </a:r>
                      <a:endParaRPr lang="en-IE" sz="14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n-IE" sz="1400">
                          <a:solidFill>
                            <a:schemeClr val="tx1"/>
                          </a:solidFill>
                          <a:effectLst/>
                          <a:latin typeface="Arial" panose="020B0604020202020204" pitchFamily="34" charset="0"/>
                          <a:cs typeface="Arial" panose="020B0604020202020204" pitchFamily="34" charset="0"/>
                        </a:rPr>
                        <a:t>I </a:t>
                      </a:r>
                      <a:endParaRPr lang="en-IE" sz="14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n-IE" sz="1400">
                          <a:solidFill>
                            <a:schemeClr val="tx1"/>
                          </a:solidFill>
                          <a:effectLst/>
                          <a:latin typeface="Arial" panose="020B0604020202020204" pitchFamily="34" charset="0"/>
                          <a:cs typeface="Arial" panose="020B0604020202020204" pitchFamily="34" charset="0"/>
                        </a:rPr>
                        <a:t>B</a:t>
                      </a:r>
                      <a:endParaRPr lang="en-IE" sz="14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22091594"/>
                  </a:ext>
                </a:extLst>
              </a:tr>
              <a:tr h="426294">
                <a:tc>
                  <a:txBody>
                    <a:bodyPr/>
                    <a:lstStyle/>
                    <a:p>
                      <a:pPr>
                        <a:spcAft>
                          <a:spcPts val="0"/>
                        </a:spcAft>
                      </a:pPr>
                      <a:r>
                        <a:rPr lang="en-IE" sz="1400" dirty="0">
                          <a:solidFill>
                            <a:schemeClr val="tx1"/>
                          </a:solidFill>
                          <a:effectLst/>
                          <a:latin typeface="Arial" panose="020B0604020202020204" pitchFamily="34" charset="0"/>
                          <a:cs typeface="Arial" panose="020B0604020202020204" pitchFamily="34" charset="0"/>
                        </a:rPr>
                        <a:t>AF </a:t>
                      </a:r>
                      <a:r>
                        <a:rPr lang="en-IE" sz="1400" dirty="0" err="1">
                          <a:solidFill>
                            <a:schemeClr val="tx1"/>
                          </a:solidFill>
                          <a:effectLst/>
                          <a:latin typeface="Arial" panose="020B0604020202020204" pitchFamily="34" charset="0"/>
                          <a:cs typeface="Arial" panose="020B0604020202020204" pitchFamily="34" charset="0"/>
                        </a:rPr>
                        <a:t>ilə</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hər</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bir</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şəxsdə</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məşq</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zamanı</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mədəciklərin</a:t>
                      </a:r>
                      <a:r>
                        <a:rPr lang="en-IE" sz="1400" dirty="0">
                          <a:solidFill>
                            <a:schemeClr val="tx1"/>
                          </a:solidFill>
                          <a:effectLst/>
                          <a:latin typeface="Arial" panose="020B0604020202020204" pitchFamily="34" charset="0"/>
                          <a:cs typeface="Arial" panose="020B0604020202020204" pitchFamily="34" charset="0"/>
                        </a:rPr>
                        <a:t> VS </a:t>
                      </a:r>
                      <a:r>
                        <a:rPr lang="en-IE" sz="1400" dirty="0" err="1">
                          <a:solidFill>
                            <a:schemeClr val="tx1"/>
                          </a:solidFill>
                          <a:effectLst/>
                          <a:latin typeface="Arial" panose="020B0604020202020204" pitchFamily="34" charset="0"/>
                          <a:cs typeface="Arial" panose="020B0604020202020204" pitchFamily="34" charset="0"/>
                        </a:rPr>
                        <a:t>nəzərə</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alınmalıdır</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simptomlar</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və</a:t>
                      </a:r>
                      <a:r>
                        <a:rPr lang="en-IE" sz="1400" dirty="0">
                          <a:solidFill>
                            <a:schemeClr val="tx1"/>
                          </a:solidFill>
                          <a:effectLst/>
                          <a:latin typeface="Arial" panose="020B0604020202020204" pitchFamily="34" charset="0"/>
                          <a:cs typeface="Arial" panose="020B0604020202020204" pitchFamily="34" charset="0"/>
                        </a:rPr>
                        <a:t>/</a:t>
                      </a:r>
                      <a:r>
                        <a:rPr lang="en-IE" sz="1400" dirty="0" err="1">
                          <a:solidFill>
                            <a:schemeClr val="tx1"/>
                          </a:solidFill>
                          <a:effectLst/>
                          <a:latin typeface="Arial" panose="020B0604020202020204" pitchFamily="34" charset="0"/>
                          <a:cs typeface="Arial" panose="020B0604020202020204" pitchFamily="34" charset="0"/>
                        </a:rPr>
                        <a:t>və</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ya</a:t>
                      </a:r>
                      <a:r>
                        <a:rPr lang="en-IE" sz="1400" dirty="0">
                          <a:solidFill>
                            <a:schemeClr val="tx1"/>
                          </a:solidFill>
                          <a:effectLst/>
                          <a:latin typeface="Arial" panose="020B0604020202020204" pitchFamily="34" charset="0"/>
                          <a:cs typeface="Arial" panose="020B0604020202020204" pitchFamily="34" charset="0"/>
                        </a:rPr>
                        <a:t> EKQ </a:t>
                      </a:r>
                      <a:r>
                        <a:rPr lang="en-IE" sz="1400" dirty="0" err="1">
                          <a:solidFill>
                            <a:schemeClr val="tx1"/>
                          </a:solidFill>
                          <a:effectLst/>
                          <a:latin typeface="Arial" panose="020B0604020202020204" pitchFamily="34" charset="0"/>
                          <a:cs typeface="Arial" panose="020B0604020202020204" pitchFamily="34" charset="0"/>
                        </a:rPr>
                        <a:t>monitorinqi</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ilə</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və</a:t>
                      </a:r>
                      <a:r>
                        <a:rPr lang="en-IE" sz="1400" dirty="0">
                          <a:solidFill>
                            <a:schemeClr val="tx1"/>
                          </a:solidFill>
                          <a:effectLst/>
                          <a:latin typeface="Arial" panose="020B0604020202020204" pitchFamily="34" charset="0"/>
                          <a:cs typeface="Arial" panose="020B0604020202020204" pitchFamily="34" charset="0"/>
                        </a:rPr>
                        <a:t> ÜVS-</a:t>
                      </a:r>
                      <a:r>
                        <a:rPr lang="en-IE" sz="1400" dirty="0" err="1">
                          <a:solidFill>
                            <a:schemeClr val="tx1"/>
                          </a:solidFill>
                          <a:effectLst/>
                          <a:latin typeface="Arial" panose="020B0604020202020204" pitchFamily="34" charset="0"/>
                          <a:cs typeface="Arial" panose="020B0604020202020204" pitchFamily="34" charset="0"/>
                        </a:rPr>
                        <a:t>na</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titrlənmiş</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nəzarət</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tətbiq</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edilməlidir</a:t>
                      </a:r>
                      <a:r>
                        <a:rPr lang="en-IE" sz="1400" dirty="0">
                          <a:solidFill>
                            <a:schemeClr val="tx1"/>
                          </a:solidFill>
                          <a:effectLst/>
                          <a:latin typeface="Arial" panose="020B0604020202020204" pitchFamily="34" charset="0"/>
                          <a:cs typeface="Arial" panose="020B0604020202020204" pitchFamily="34" charset="0"/>
                        </a:rPr>
                        <a:t>.</a:t>
                      </a:r>
                      <a:endParaRPr lang="en-IE" sz="14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n-IE" sz="1400">
                          <a:solidFill>
                            <a:schemeClr val="tx1"/>
                          </a:solidFill>
                          <a:effectLst/>
                          <a:latin typeface="Arial" panose="020B0604020202020204" pitchFamily="34" charset="0"/>
                          <a:cs typeface="Arial" panose="020B0604020202020204" pitchFamily="34" charset="0"/>
                        </a:rPr>
                        <a:t>IIa </a:t>
                      </a:r>
                      <a:endParaRPr lang="en-IE" sz="14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n-IE" sz="1400">
                          <a:solidFill>
                            <a:schemeClr val="tx1"/>
                          </a:solidFill>
                          <a:effectLst/>
                          <a:latin typeface="Arial" panose="020B0604020202020204" pitchFamily="34" charset="0"/>
                          <a:cs typeface="Arial" panose="020B0604020202020204" pitchFamily="34" charset="0"/>
                        </a:rPr>
                        <a:t>C</a:t>
                      </a:r>
                      <a:endParaRPr lang="en-IE" sz="14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82728999"/>
                  </a:ext>
                </a:extLst>
              </a:tr>
              <a:tr h="426294">
                <a:tc>
                  <a:txBody>
                    <a:bodyPr/>
                    <a:lstStyle/>
                    <a:p>
                      <a:pPr>
                        <a:spcAft>
                          <a:spcPts val="0"/>
                        </a:spcAft>
                      </a:pPr>
                      <a:r>
                        <a:rPr lang="en-IE" sz="1400" dirty="0" err="1">
                          <a:solidFill>
                            <a:schemeClr val="tx1"/>
                          </a:solidFill>
                          <a:effectLst/>
                          <a:latin typeface="Arial" panose="020B0604020202020204" pitchFamily="34" charset="0"/>
                          <a:cs typeface="Arial" panose="020B0604020202020204" pitchFamily="34" charset="0"/>
                        </a:rPr>
                        <a:t>Struktur</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ürək</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xəstəliyi</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olmayan</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və</a:t>
                      </a:r>
                      <a:r>
                        <a:rPr lang="en-IE" sz="1400" dirty="0">
                          <a:solidFill>
                            <a:schemeClr val="tx1"/>
                          </a:solidFill>
                          <a:effectLst/>
                          <a:latin typeface="Arial" panose="020B0604020202020204" pitchFamily="34" charset="0"/>
                          <a:cs typeface="Arial" panose="020B0604020202020204" pitchFamily="34" charset="0"/>
                        </a:rPr>
                        <a:t> AF-</a:t>
                      </a:r>
                      <a:r>
                        <a:rPr lang="en-IE" sz="1400" dirty="0" err="1">
                          <a:solidFill>
                            <a:schemeClr val="tx1"/>
                          </a:solidFill>
                          <a:effectLst/>
                          <a:latin typeface="Arial" panose="020B0604020202020204" pitchFamily="34" charset="0"/>
                          <a:cs typeface="Arial" panose="020B0604020202020204" pitchFamily="34" charset="0"/>
                        </a:rPr>
                        <a:t>yə</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yaxşı</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dözümlülüyü</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olan</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şəxslərdə</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rgbClr val="FF0000"/>
                          </a:solidFill>
                          <a:effectLst/>
                          <a:latin typeface="Arial" panose="020B0604020202020204" pitchFamily="34" charset="0"/>
                          <a:cs typeface="Arial" panose="020B0604020202020204" pitchFamily="34" charset="0"/>
                        </a:rPr>
                        <a:t>antiaritmik</a:t>
                      </a:r>
                      <a:r>
                        <a:rPr lang="en-IE" sz="1400" dirty="0">
                          <a:solidFill>
                            <a:srgbClr val="FF0000"/>
                          </a:solidFill>
                          <a:effectLst/>
                          <a:latin typeface="Arial" panose="020B0604020202020204" pitchFamily="34" charset="0"/>
                          <a:cs typeface="Arial" panose="020B0604020202020204" pitchFamily="34" charset="0"/>
                        </a:rPr>
                        <a:t> </a:t>
                      </a:r>
                      <a:r>
                        <a:rPr lang="en-IE" sz="1400" dirty="0" err="1">
                          <a:solidFill>
                            <a:srgbClr val="FF0000"/>
                          </a:solidFill>
                          <a:effectLst/>
                          <a:latin typeface="Arial" panose="020B0604020202020204" pitchFamily="34" charset="0"/>
                          <a:cs typeface="Arial" panose="020B0604020202020204" pitchFamily="34" charset="0"/>
                        </a:rPr>
                        <a:t>terapiyasız</a:t>
                      </a:r>
                      <a:r>
                        <a:rPr lang="en-IE" sz="1400" dirty="0">
                          <a:solidFill>
                            <a:srgbClr val="FF0000"/>
                          </a:solidFill>
                          <a:effectLst/>
                          <a:latin typeface="Arial" panose="020B0604020202020204" pitchFamily="34" charset="0"/>
                          <a:cs typeface="Arial" panose="020B0604020202020204" pitchFamily="34" charset="0"/>
                        </a:rPr>
                        <a:t> </a:t>
                      </a:r>
                      <a:r>
                        <a:rPr lang="en-IE" sz="1400" dirty="0" err="1">
                          <a:solidFill>
                            <a:srgbClr val="FF0000"/>
                          </a:solidFill>
                          <a:effectLst/>
                          <a:latin typeface="Arial" panose="020B0604020202020204" pitchFamily="34" charset="0"/>
                          <a:cs typeface="Arial" panose="020B0604020202020204" pitchFamily="34" charset="0"/>
                        </a:rPr>
                        <a:t>idmanla</a:t>
                      </a:r>
                      <a:r>
                        <a:rPr lang="en-IE" sz="1400" dirty="0">
                          <a:solidFill>
                            <a:srgbClr val="FF0000"/>
                          </a:solidFill>
                          <a:effectLst/>
                          <a:latin typeface="Arial" panose="020B0604020202020204" pitchFamily="34" charset="0"/>
                          <a:cs typeface="Arial" panose="020B0604020202020204" pitchFamily="34" charset="0"/>
                        </a:rPr>
                        <a:t> </a:t>
                      </a:r>
                      <a:r>
                        <a:rPr lang="en-IE" sz="1400" dirty="0" err="1">
                          <a:solidFill>
                            <a:srgbClr val="FF0000"/>
                          </a:solidFill>
                          <a:effectLst/>
                          <a:latin typeface="Arial" panose="020B0604020202020204" pitchFamily="34" charset="0"/>
                          <a:cs typeface="Arial" panose="020B0604020202020204" pitchFamily="34" charset="0"/>
                        </a:rPr>
                        <a:t>məşğul</a:t>
                      </a:r>
                      <a:r>
                        <a:rPr lang="en-IE" sz="1400" dirty="0">
                          <a:solidFill>
                            <a:srgbClr val="FF0000"/>
                          </a:solidFill>
                          <a:effectLst/>
                          <a:latin typeface="Arial" panose="020B0604020202020204" pitchFamily="34" charset="0"/>
                          <a:cs typeface="Arial" panose="020B0604020202020204" pitchFamily="34" charset="0"/>
                        </a:rPr>
                        <a:t> </a:t>
                      </a:r>
                      <a:r>
                        <a:rPr lang="en-IE" sz="1400" dirty="0" err="1">
                          <a:solidFill>
                            <a:srgbClr val="FF0000"/>
                          </a:solidFill>
                          <a:effectLst/>
                          <a:latin typeface="Arial" panose="020B0604020202020204" pitchFamily="34" charset="0"/>
                          <a:cs typeface="Arial" panose="020B0604020202020204" pitchFamily="34" charset="0"/>
                        </a:rPr>
                        <a:t>olma</a:t>
                      </a:r>
                      <a:r>
                        <a:rPr lang="en-IE" sz="1400" dirty="0">
                          <a:solidFill>
                            <a:srgbClr val="FF0000"/>
                          </a:solidFill>
                          <a:effectLst/>
                          <a:latin typeface="Arial" panose="020B0604020202020204" pitchFamily="34" charset="0"/>
                          <a:cs typeface="Arial" panose="020B0604020202020204" pitchFamily="34" charset="0"/>
                        </a:rPr>
                        <a:t>  </a:t>
                      </a:r>
                      <a:r>
                        <a:rPr lang="en-IE" sz="1400" dirty="0" err="1">
                          <a:solidFill>
                            <a:srgbClr val="FF0000"/>
                          </a:solidFill>
                          <a:effectLst/>
                          <a:latin typeface="Arial" panose="020B0604020202020204" pitchFamily="34" charset="0"/>
                          <a:cs typeface="Arial" panose="020B0604020202020204" pitchFamily="34" charset="0"/>
                        </a:rPr>
                        <a:t>nəzərdən</a:t>
                      </a:r>
                      <a:r>
                        <a:rPr lang="en-IE" sz="1400" dirty="0">
                          <a:solidFill>
                            <a:srgbClr val="FF0000"/>
                          </a:solidFill>
                          <a:effectLst/>
                          <a:latin typeface="Arial" panose="020B0604020202020204" pitchFamily="34" charset="0"/>
                          <a:cs typeface="Arial" panose="020B0604020202020204" pitchFamily="34" charset="0"/>
                        </a:rPr>
                        <a:t> </a:t>
                      </a:r>
                      <a:r>
                        <a:rPr lang="en-IE" sz="1400" dirty="0" err="1">
                          <a:solidFill>
                            <a:srgbClr val="FF0000"/>
                          </a:solidFill>
                          <a:effectLst/>
                          <a:latin typeface="Arial" panose="020B0604020202020204" pitchFamily="34" charset="0"/>
                          <a:cs typeface="Arial" panose="020B0604020202020204" pitchFamily="34" charset="0"/>
                        </a:rPr>
                        <a:t>keçirilməlidir</a:t>
                      </a:r>
                      <a:endParaRPr lang="en-IE" sz="1400" b="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n-IE" sz="1400">
                          <a:solidFill>
                            <a:schemeClr val="tx1"/>
                          </a:solidFill>
                          <a:effectLst/>
                          <a:latin typeface="Arial" panose="020B0604020202020204" pitchFamily="34" charset="0"/>
                          <a:cs typeface="Arial" panose="020B0604020202020204" pitchFamily="34" charset="0"/>
                        </a:rPr>
                        <a:t>IIa </a:t>
                      </a:r>
                      <a:endParaRPr lang="en-IE" sz="14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n-IE" sz="1400">
                          <a:solidFill>
                            <a:schemeClr val="tx1"/>
                          </a:solidFill>
                          <a:effectLst/>
                          <a:latin typeface="Arial" panose="020B0604020202020204" pitchFamily="34" charset="0"/>
                          <a:cs typeface="Arial" panose="020B0604020202020204" pitchFamily="34" charset="0"/>
                        </a:rPr>
                        <a:t>C</a:t>
                      </a:r>
                      <a:endParaRPr lang="en-IE" sz="14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89719270"/>
                  </a:ext>
                </a:extLst>
              </a:tr>
              <a:tr h="508299">
                <a:tc>
                  <a:txBody>
                    <a:bodyPr/>
                    <a:lstStyle/>
                    <a:p>
                      <a:pPr marR="23495">
                        <a:spcAft>
                          <a:spcPts val="0"/>
                        </a:spcAft>
                      </a:pPr>
                      <a:r>
                        <a:rPr lang="en-IE" sz="1400" dirty="0" err="1">
                          <a:solidFill>
                            <a:schemeClr val="tx1"/>
                          </a:solidFill>
                          <a:effectLst/>
                          <a:latin typeface="Arial" panose="020B0604020202020204" pitchFamily="34" charset="0"/>
                          <a:cs typeface="Arial" panose="020B0604020202020204" pitchFamily="34" charset="0"/>
                        </a:rPr>
                        <a:t>Sənədləşdirilmiş</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qulaqcıq</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titrəməsi</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olan</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intensiv</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məşq</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etmək</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istəyən</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şəxslərdə</a:t>
                      </a:r>
                      <a:r>
                        <a:rPr lang="en-IE" sz="1400" dirty="0">
                          <a:solidFill>
                            <a:schemeClr val="tx1"/>
                          </a:solidFill>
                          <a:effectLst/>
                          <a:latin typeface="Arial" panose="020B0604020202020204" pitchFamily="34" charset="0"/>
                          <a:cs typeface="Arial" panose="020B0604020202020204" pitchFamily="34" charset="0"/>
                        </a:rPr>
                        <a:t>, 1 : 1 AV </a:t>
                      </a:r>
                      <a:r>
                        <a:rPr lang="en-IE" sz="1400" dirty="0" err="1">
                          <a:solidFill>
                            <a:schemeClr val="tx1"/>
                          </a:solidFill>
                          <a:effectLst/>
                          <a:latin typeface="Arial" panose="020B0604020202020204" pitchFamily="34" charset="0"/>
                          <a:cs typeface="Arial" panose="020B0604020202020204" pitchFamily="34" charset="0"/>
                        </a:rPr>
                        <a:t>keçiricilik</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ilə</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qulaqcıq</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titrəməsinin</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profilaktikası</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məqsədilə</a:t>
                      </a:r>
                      <a:r>
                        <a:rPr lang="en-IE" sz="1400" dirty="0">
                          <a:solidFill>
                            <a:schemeClr val="tx1"/>
                          </a:solidFill>
                          <a:effectLst/>
                          <a:latin typeface="Arial" panose="020B0604020202020204" pitchFamily="34" charset="0"/>
                          <a:cs typeface="Arial" panose="020B0604020202020204" pitchFamily="34" charset="0"/>
                        </a:rPr>
                        <a:t> Cavo-tricuspid isthmus </a:t>
                      </a:r>
                      <a:r>
                        <a:rPr lang="en-IE" sz="1400" dirty="0" err="1">
                          <a:solidFill>
                            <a:schemeClr val="tx1"/>
                          </a:solidFill>
                          <a:effectLst/>
                          <a:latin typeface="Arial" panose="020B0604020202020204" pitchFamily="34" charset="0"/>
                          <a:cs typeface="Arial" panose="020B0604020202020204" pitchFamily="34" charset="0"/>
                        </a:rPr>
                        <a:t>ablasiyası</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nəzərdən</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keçirilməlidir</a:t>
                      </a:r>
                      <a:r>
                        <a:rPr lang="en-IE" sz="1400" dirty="0">
                          <a:solidFill>
                            <a:schemeClr val="tx1"/>
                          </a:solidFill>
                          <a:effectLst/>
                          <a:latin typeface="Arial" panose="020B0604020202020204" pitchFamily="34" charset="0"/>
                          <a:cs typeface="Arial" panose="020B0604020202020204" pitchFamily="34" charset="0"/>
                        </a:rPr>
                        <a:t> </a:t>
                      </a:r>
                      <a:endParaRPr lang="en-IE" sz="14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n-IE" sz="1400">
                          <a:solidFill>
                            <a:schemeClr val="tx1"/>
                          </a:solidFill>
                          <a:effectLst/>
                          <a:latin typeface="Arial" panose="020B0604020202020204" pitchFamily="34" charset="0"/>
                          <a:cs typeface="Arial" panose="020B0604020202020204" pitchFamily="34" charset="0"/>
                        </a:rPr>
                        <a:t>IIa </a:t>
                      </a:r>
                      <a:endParaRPr lang="en-IE" sz="14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n-IE" sz="1400">
                          <a:solidFill>
                            <a:schemeClr val="tx1"/>
                          </a:solidFill>
                          <a:effectLst/>
                          <a:latin typeface="Arial" panose="020B0604020202020204" pitchFamily="34" charset="0"/>
                          <a:cs typeface="Arial" panose="020B0604020202020204" pitchFamily="34" charset="0"/>
                        </a:rPr>
                        <a:t>C</a:t>
                      </a:r>
                      <a:endParaRPr lang="en-IE" sz="14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287186596"/>
                  </a:ext>
                </a:extLst>
              </a:tr>
              <a:tr h="426294">
                <a:tc>
                  <a:txBody>
                    <a:bodyPr/>
                    <a:lstStyle/>
                    <a:p>
                      <a:pPr>
                        <a:spcAft>
                          <a:spcPts val="0"/>
                        </a:spcAft>
                      </a:pPr>
                      <a:r>
                        <a:rPr lang="en-IE" sz="1400">
                          <a:solidFill>
                            <a:schemeClr val="tx1"/>
                          </a:solidFill>
                          <a:effectLst/>
                          <a:latin typeface="Arial" panose="020B0604020202020204" pitchFamily="34" charset="0"/>
                          <a:cs typeface="Arial" panose="020B0604020202020204" pitchFamily="34" charset="0"/>
                        </a:rPr>
                        <a:t>Sinif I antiaritmik dərmanlar  monoterapiya şəklində intensiv fiziki məşq zamanı AF/AFL-də adekvat ÜVS -nı təmin etmirsə, tövsiyə olunmur</a:t>
                      </a:r>
                      <a:endParaRPr lang="en-IE" sz="1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n-IE" sz="1400">
                          <a:solidFill>
                            <a:schemeClr val="tx1"/>
                          </a:solidFill>
                          <a:effectLst/>
                          <a:latin typeface="Arial" panose="020B0604020202020204" pitchFamily="34" charset="0"/>
                          <a:cs typeface="Arial" panose="020B0604020202020204" pitchFamily="34" charset="0"/>
                        </a:rPr>
                        <a:t>III </a:t>
                      </a:r>
                      <a:endParaRPr lang="en-IE" sz="14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n-IE" sz="1400">
                          <a:solidFill>
                            <a:schemeClr val="tx1"/>
                          </a:solidFill>
                          <a:effectLst/>
                          <a:latin typeface="Arial" panose="020B0604020202020204" pitchFamily="34" charset="0"/>
                          <a:cs typeface="Arial" panose="020B0604020202020204" pitchFamily="34" charset="0"/>
                        </a:rPr>
                        <a:t>C</a:t>
                      </a:r>
                      <a:endParaRPr lang="en-IE" sz="14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9862673"/>
                  </a:ext>
                </a:extLst>
              </a:tr>
              <a:tr h="426294">
                <a:tc>
                  <a:txBody>
                    <a:bodyPr/>
                    <a:lstStyle/>
                    <a:p>
                      <a:pPr>
                        <a:spcAft>
                          <a:spcPts val="0"/>
                        </a:spcAft>
                      </a:pPr>
                      <a:r>
                        <a:rPr lang="en-IE" sz="1400" dirty="0">
                          <a:solidFill>
                            <a:schemeClr val="tx1"/>
                          </a:solidFill>
                          <a:effectLst/>
                          <a:latin typeface="Arial" panose="020B0604020202020204" pitchFamily="34" charset="0"/>
                          <a:cs typeface="Arial" panose="020B0604020202020204" pitchFamily="34" charset="0"/>
                        </a:rPr>
                        <a:t>Pill-in-the-pocket flecainide </a:t>
                      </a:r>
                      <a:r>
                        <a:rPr lang="en-IE" sz="1400" dirty="0" err="1">
                          <a:solidFill>
                            <a:schemeClr val="tx1"/>
                          </a:solidFill>
                          <a:effectLst/>
                          <a:latin typeface="Arial" panose="020B0604020202020204" pitchFamily="34" charset="0"/>
                          <a:cs typeface="Arial" panose="020B0604020202020204" pitchFamily="34" charset="0"/>
                        </a:rPr>
                        <a:t>və</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ya</a:t>
                      </a:r>
                      <a:r>
                        <a:rPr lang="en-IE" sz="1400" dirty="0">
                          <a:solidFill>
                            <a:schemeClr val="tx1"/>
                          </a:solidFill>
                          <a:effectLst/>
                          <a:latin typeface="Arial" panose="020B0604020202020204" pitchFamily="34" charset="0"/>
                          <a:cs typeface="Arial" panose="020B0604020202020204" pitchFamily="34" charset="0"/>
                        </a:rPr>
                        <a:t> propafenone </a:t>
                      </a:r>
                      <a:r>
                        <a:rPr lang="en-IE" sz="1400" dirty="0" err="1">
                          <a:solidFill>
                            <a:schemeClr val="tx1"/>
                          </a:solidFill>
                          <a:effectLst/>
                          <a:latin typeface="Arial" panose="020B0604020202020204" pitchFamily="34" charset="0"/>
                          <a:cs typeface="Arial" panose="020B0604020202020204" pitchFamily="34" charset="0"/>
                        </a:rPr>
                        <a:t>qəbulundan</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sonra</a:t>
                      </a:r>
                      <a:r>
                        <a:rPr lang="en-IE" sz="1400" dirty="0">
                          <a:solidFill>
                            <a:schemeClr val="tx1"/>
                          </a:solidFill>
                          <a:effectLst/>
                          <a:latin typeface="Arial" panose="020B0604020202020204" pitchFamily="34" charset="0"/>
                          <a:cs typeface="Arial" panose="020B0604020202020204" pitchFamily="34" charset="0"/>
                        </a:rPr>
                        <a:t>  2 </a:t>
                      </a:r>
                      <a:r>
                        <a:rPr lang="en-IE" sz="1400" dirty="0" err="1">
                          <a:solidFill>
                            <a:schemeClr val="tx1"/>
                          </a:solidFill>
                          <a:effectLst/>
                          <a:latin typeface="Arial" panose="020B0604020202020204" pitchFamily="34" charset="0"/>
                          <a:cs typeface="Arial" panose="020B0604020202020204" pitchFamily="34" charset="0"/>
                        </a:rPr>
                        <a:t>yarım-parçalanma</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dövrü</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keçmədən</a:t>
                      </a:r>
                      <a:r>
                        <a:rPr lang="en-IE" sz="1400" dirty="0">
                          <a:solidFill>
                            <a:schemeClr val="tx1"/>
                          </a:solidFill>
                          <a:effectLst/>
                          <a:latin typeface="Arial" panose="020B0604020202020204" pitchFamily="34" charset="0"/>
                          <a:cs typeface="Arial" panose="020B0604020202020204" pitchFamily="34" charset="0"/>
                        </a:rPr>
                        <a:t> (2 </a:t>
                      </a:r>
                      <a:r>
                        <a:rPr lang="en-IE" sz="1400" dirty="0" err="1">
                          <a:solidFill>
                            <a:schemeClr val="tx1"/>
                          </a:solidFill>
                          <a:effectLst/>
                          <a:latin typeface="Arial" panose="020B0604020202020204" pitchFamily="34" charset="0"/>
                          <a:cs typeface="Arial" panose="020B0604020202020204" pitchFamily="34" charset="0"/>
                        </a:rPr>
                        <a:t>günə</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qədər</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intensiv</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idman</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tövsiyə</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olunmur</a:t>
                      </a:r>
                      <a:r>
                        <a:rPr lang="en-IE" sz="1400" dirty="0">
                          <a:solidFill>
                            <a:schemeClr val="tx1"/>
                          </a:solidFill>
                          <a:effectLst/>
                          <a:latin typeface="Arial" panose="020B0604020202020204" pitchFamily="34" charset="0"/>
                          <a:cs typeface="Arial" panose="020B0604020202020204" pitchFamily="34" charset="0"/>
                        </a:rPr>
                        <a:t>  </a:t>
                      </a:r>
                      <a:endParaRPr lang="en-IE" sz="14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n-IE" sz="1400">
                          <a:solidFill>
                            <a:schemeClr val="tx1"/>
                          </a:solidFill>
                          <a:effectLst/>
                          <a:latin typeface="Arial" panose="020B0604020202020204" pitchFamily="34" charset="0"/>
                          <a:cs typeface="Arial" panose="020B0604020202020204" pitchFamily="34" charset="0"/>
                        </a:rPr>
                        <a:t>III </a:t>
                      </a:r>
                      <a:endParaRPr lang="en-IE" sz="14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n-IE" sz="1400">
                          <a:solidFill>
                            <a:schemeClr val="tx1"/>
                          </a:solidFill>
                          <a:effectLst/>
                          <a:latin typeface="Arial" panose="020B0604020202020204" pitchFamily="34" charset="0"/>
                          <a:cs typeface="Arial" panose="020B0604020202020204" pitchFamily="34" charset="0"/>
                        </a:rPr>
                        <a:t>C</a:t>
                      </a:r>
                      <a:endParaRPr lang="en-IE" sz="14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83324547"/>
                  </a:ext>
                </a:extLst>
              </a:tr>
              <a:tr h="276113">
                <a:tc>
                  <a:txBody>
                    <a:bodyPr/>
                    <a:lstStyle/>
                    <a:p>
                      <a:pPr>
                        <a:spcAft>
                          <a:spcPts val="0"/>
                        </a:spcAft>
                      </a:pPr>
                      <a:r>
                        <a:rPr lang="en-IE" sz="1400" dirty="0" err="1">
                          <a:solidFill>
                            <a:schemeClr val="tx1"/>
                          </a:solidFill>
                          <a:effectLst/>
                          <a:latin typeface="Arial" panose="020B0604020202020204" pitchFamily="34" charset="0"/>
                          <a:cs typeface="Arial" panose="020B0604020202020204" pitchFamily="34" charset="0"/>
                        </a:rPr>
                        <a:t>Antikoaqulyant</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qəbul</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edən</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şəxslərə</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birbaşa</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bədən</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təması</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və</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ya</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zədələnmə</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riski</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olan</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idman</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tövsiyə</a:t>
                      </a:r>
                      <a:r>
                        <a:rPr lang="en-IE" sz="1400" dirty="0">
                          <a:solidFill>
                            <a:schemeClr val="tx1"/>
                          </a:solidFill>
                          <a:effectLst/>
                          <a:latin typeface="Arial" panose="020B0604020202020204" pitchFamily="34" charset="0"/>
                          <a:cs typeface="Arial" panose="020B0604020202020204" pitchFamily="34" charset="0"/>
                        </a:rPr>
                        <a:t> </a:t>
                      </a:r>
                      <a:r>
                        <a:rPr lang="en-IE" sz="1400" dirty="0" err="1">
                          <a:solidFill>
                            <a:schemeClr val="tx1"/>
                          </a:solidFill>
                          <a:effectLst/>
                          <a:latin typeface="Arial" panose="020B0604020202020204" pitchFamily="34" charset="0"/>
                          <a:cs typeface="Arial" panose="020B0604020202020204" pitchFamily="34" charset="0"/>
                        </a:rPr>
                        <a:t>olunmur</a:t>
                      </a:r>
                      <a:endParaRPr lang="en-IE" sz="14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n-IE" sz="1400" dirty="0">
                          <a:solidFill>
                            <a:schemeClr val="tx1"/>
                          </a:solidFill>
                          <a:effectLst/>
                          <a:latin typeface="Arial" panose="020B0604020202020204" pitchFamily="34" charset="0"/>
                          <a:cs typeface="Arial" panose="020B0604020202020204" pitchFamily="34" charset="0"/>
                        </a:rPr>
                        <a:t>III </a:t>
                      </a:r>
                      <a:endParaRPr lang="en-IE"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n-IE" sz="1400" dirty="0">
                          <a:solidFill>
                            <a:schemeClr val="tx1"/>
                          </a:solidFill>
                          <a:effectLst/>
                          <a:latin typeface="Arial" panose="020B0604020202020204" pitchFamily="34" charset="0"/>
                          <a:cs typeface="Arial" panose="020B0604020202020204" pitchFamily="34" charset="0"/>
                        </a:rPr>
                        <a:t>A</a:t>
                      </a:r>
                      <a:endParaRPr lang="en-IE"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54798526"/>
                  </a:ext>
                </a:extLst>
              </a:tr>
            </a:tbl>
          </a:graphicData>
        </a:graphic>
      </p:graphicFrame>
    </p:spTree>
    <p:extLst>
      <p:ext uri="{BB962C8B-B14F-4D97-AF65-F5344CB8AC3E}">
        <p14:creationId xmlns:p14="http://schemas.microsoft.com/office/powerpoint/2010/main" val="2054386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320040"/>
            <a:ext cx="9601200" cy="453044"/>
          </a:xfrm>
        </p:spPr>
        <p:txBody>
          <a:bodyPr>
            <a:noAutofit/>
          </a:bodyPr>
          <a:lstStyle/>
          <a:p>
            <a:pPr algn="ctr"/>
            <a:r>
              <a:rPr lang="en-US" sz="2800" b="1" dirty="0"/>
              <a:t> AF-li YÜKSƏK NƏTİCƏLİ İDMANÇILAR</a:t>
            </a:r>
            <a:br>
              <a:rPr lang="en-US" sz="2800" b="1" dirty="0"/>
            </a:br>
            <a:endParaRPr lang="ru-RU" sz="2800" dirty="0"/>
          </a:p>
        </p:txBody>
      </p:sp>
      <p:pic>
        <p:nvPicPr>
          <p:cNvPr id="1026" name="Picture 2" descr="World class athletes who have an atrial fibrillation diagnosis sometimes still compe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167" y="934904"/>
            <a:ext cx="5085306" cy="230003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7533564" y="934904"/>
            <a:ext cx="4658436" cy="6894195"/>
          </a:xfrm>
          <a:prstGeom prst="rect">
            <a:avLst/>
          </a:prstGeom>
        </p:spPr>
        <p:txBody>
          <a:bodyPr wrap="square">
            <a:spAutoFit/>
          </a:bodyPr>
          <a:lstStyle/>
          <a:p>
            <a:r>
              <a:rPr lang="en-US" sz="2000" b="1" dirty="0">
                <a:solidFill>
                  <a:schemeClr val="bg1"/>
                </a:solidFill>
                <a:latin typeface="Arial" panose="020B0604020202020204" pitchFamily="34" charset="0"/>
                <a:cs typeface="Arial" panose="020B0604020202020204" pitchFamily="34" charset="0"/>
              </a:rPr>
              <a:t>1</a:t>
            </a:r>
            <a:r>
              <a:rPr lang="en-US" b="1" dirty="0">
                <a:solidFill>
                  <a:schemeClr val="bg1"/>
                </a:solidFill>
                <a:latin typeface="Arial" panose="020B0604020202020204" pitchFamily="34" charset="0"/>
                <a:cs typeface="Arial" panose="020B0604020202020204" pitchFamily="34" charset="0"/>
              </a:rPr>
              <a:t>.Larry Bird: 12 times NBA All-Star - continued to play with episodes of AF</a:t>
            </a:r>
          </a:p>
          <a:p>
            <a:r>
              <a:rPr lang="en-US" b="1" dirty="0">
                <a:solidFill>
                  <a:schemeClr val="bg1"/>
                </a:solidFill>
                <a:latin typeface="Arial" panose="020B0604020202020204" pitchFamily="34" charset="0"/>
                <a:cs typeface="Arial" panose="020B0604020202020204" pitchFamily="34" charset="0"/>
              </a:rPr>
              <a:t>2. Billie Jean King: Tennis Star-after ablation continues exercise and educate pts </a:t>
            </a:r>
          </a:p>
          <a:p>
            <a:r>
              <a:rPr lang="en-US" b="1" dirty="0">
                <a:solidFill>
                  <a:schemeClr val="bg1"/>
                </a:solidFill>
                <a:latin typeface="Arial" panose="020B0604020202020204" pitchFamily="34" charset="0"/>
                <a:cs typeface="Arial" panose="020B0604020202020204" pitchFamily="34" charset="0"/>
              </a:rPr>
              <a:t>3. </a:t>
            </a:r>
            <a:r>
              <a:rPr lang="en-US" b="1" dirty="0" err="1">
                <a:solidFill>
                  <a:schemeClr val="bg1"/>
                </a:solidFill>
                <a:latin typeface="Arial" panose="020B0604020202020204" pitchFamily="34" charset="0"/>
                <a:cs typeface="Arial" panose="020B0604020202020204" pitchFamily="34" charset="0"/>
              </a:rPr>
              <a:t>Haimar</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Zubeldia</a:t>
            </a:r>
            <a:r>
              <a:rPr lang="en-US" b="1" dirty="0">
                <a:solidFill>
                  <a:schemeClr val="bg1"/>
                </a:solidFill>
                <a:latin typeface="Arial" panose="020B0604020202020204" pitchFamily="34" charset="0"/>
                <a:cs typeface="Arial" panose="020B0604020202020204" pitchFamily="34" charset="0"/>
              </a:rPr>
              <a:t>: Cyclist continued to spots after AF </a:t>
            </a:r>
            <a:r>
              <a:rPr lang="en-US" b="1" dirty="0" err="1">
                <a:solidFill>
                  <a:schemeClr val="bg1"/>
                </a:solidFill>
                <a:latin typeface="Arial" panose="020B0604020202020204" pitchFamily="34" charset="0"/>
                <a:cs typeface="Arial" panose="020B0604020202020204" pitchFamily="34" charset="0"/>
              </a:rPr>
              <a:t>treatm</a:t>
            </a:r>
            <a:r>
              <a:rPr lang="en-US" b="1" dirty="0">
                <a:solidFill>
                  <a:schemeClr val="bg1"/>
                </a:solidFill>
                <a:latin typeface="Arial" panose="020B0604020202020204" pitchFamily="34" charset="0"/>
                <a:cs typeface="Arial" panose="020B0604020202020204" pitchFamily="34" charset="0"/>
              </a:rPr>
              <a:t>. and rest for </a:t>
            </a:r>
            <a:r>
              <a:rPr lang="en-US" b="1" dirty="0" err="1">
                <a:solidFill>
                  <a:schemeClr val="bg1"/>
                </a:solidFill>
                <a:latin typeface="Arial" panose="020B0604020202020204" pitchFamily="34" charset="0"/>
                <a:cs typeface="Arial" panose="020B0604020202020204" pitchFamily="34" charset="0"/>
              </a:rPr>
              <a:t>sev</a:t>
            </a:r>
            <a:r>
              <a:rPr lang="en-US" b="1" dirty="0">
                <a:solidFill>
                  <a:schemeClr val="bg1"/>
                </a:solidFill>
                <a:latin typeface="Arial" panose="020B0604020202020204" pitchFamily="34" charset="0"/>
                <a:cs typeface="Arial" panose="020B0604020202020204" pitchFamily="34" charset="0"/>
              </a:rPr>
              <a:t>. months</a:t>
            </a:r>
          </a:p>
          <a:p>
            <a:r>
              <a:rPr lang="en-US" b="1" dirty="0">
                <a:solidFill>
                  <a:schemeClr val="bg1"/>
                </a:solidFill>
                <a:latin typeface="Arial" panose="020B0604020202020204" pitchFamily="34" charset="0"/>
                <a:cs typeface="Arial" panose="020B0604020202020204" pitchFamily="34" charset="0"/>
              </a:rPr>
              <a:t>4. Jerry West: NBA All-Star Had Atrial Fibrillation Attacks While Playing-AF diagnosed after he had retired </a:t>
            </a:r>
          </a:p>
          <a:p>
            <a:r>
              <a:rPr lang="en-US" b="1" dirty="0">
                <a:solidFill>
                  <a:schemeClr val="bg1"/>
                </a:solidFill>
                <a:latin typeface="Arial" panose="020B0604020202020204" pitchFamily="34" charset="0"/>
                <a:cs typeface="Arial" panose="020B0604020202020204" pitchFamily="34" charset="0"/>
              </a:rPr>
              <a:t>5. </a:t>
            </a:r>
            <a:r>
              <a:rPr lang="en-US" b="1" dirty="0" err="1">
                <a:solidFill>
                  <a:schemeClr val="bg1"/>
                </a:solidFill>
                <a:latin typeface="Arial" panose="020B0604020202020204" pitchFamily="34" charset="0"/>
                <a:cs typeface="Arial" panose="020B0604020202020204" pitchFamily="34" charset="0"/>
              </a:rPr>
              <a:t>Karsten</a:t>
            </a:r>
            <a:r>
              <a:rPr lang="en-US" b="1" dirty="0">
                <a:solidFill>
                  <a:schemeClr val="bg1"/>
                </a:solidFill>
                <a:latin typeface="Arial" panose="020B0604020202020204" pitchFamily="34" charset="0"/>
                <a:cs typeface="Arial" panose="020B0604020202020204" pitchFamily="34" charset="0"/>
              </a:rPr>
              <a:t> Madsen: Triathlete - refused Ablation and continued sports </a:t>
            </a:r>
          </a:p>
          <a:p>
            <a:r>
              <a:rPr lang="en-US" b="1" dirty="0">
                <a:solidFill>
                  <a:schemeClr val="bg1"/>
                </a:solidFill>
                <a:latin typeface="Arial" panose="020B0604020202020204" pitchFamily="34" charset="0"/>
                <a:cs typeface="Arial" panose="020B0604020202020204" pitchFamily="34" charset="0"/>
              </a:rPr>
              <a:t>6. </a:t>
            </a:r>
            <a:r>
              <a:rPr lang="en-US" b="1" dirty="0" err="1">
                <a:solidFill>
                  <a:schemeClr val="bg1"/>
                </a:solidFill>
                <a:latin typeface="Arial" panose="020B0604020202020204" pitchFamily="34" charset="0"/>
                <a:cs typeface="Arial" panose="020B0604020202020204" pitchFamily="34" charset="0"/>
              </a:rPr>
              <a:t>Mardy</a:t>
            </a:r>
            <a:r>
              <a:rPr lang="en-US" b="1" dirty="0">
                <a:solidFill>
                  <a:schemeClr val="bg1"/>
                </a:solidFill>
                <a:latin typeface="Arial" panose="020B0604020202020204" pitchFamily="34" charset="0"/>
                <a:cs typeface="Arial" panose="020B0604020202020204" pitchFamily="34" charset="0"/>
              </a:rPr>
              <a:t> Fish: Left Tennis after ablation,  shifted to the golf</a:t>
            </a:r>
          </a:p>
          <a:p>
            <a:r>
              <a:rPr lang="en-US" b="1" dirty="0">
                <a:solidFill>
                  <a:schemeClr val="bg1"/>
                </a:solidFill>
                <a:latin typeface="Arial" panose="020B0604020202020204" pitchFamily="34" charset="0"/>
                <a:cs typeface="Arial" panose="020B0604020202020204" pitchFamily="34" charset="0"/>
              </a:rPr>
              <a:t>7. Birgit Fischer: Olympic Canoe Racer - AF found during routine medical checks</a:t>
            </a:r>
            <a:r>
              <a:rPr lang="en-IE" b="1" dirty="0">
                <a:solidFill>
                  <a:schemeClr val="bg1"/>
                </a:solidFill>
                <a:latin typeface="Arial" panose="020B0604020202020204" pitchFamily="34" charset="0"/>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-stopped Competing</a:t>
            </a:r>
          </a:p>
          <a:p>
            <a:r>
              <a:rPr lang="en-US" b="1" dirty="0">
                <a:solidFill>
                  <a:schemeClr val="bg1"/>
                </a:solidFill>
                <a:latin typeface="Arial" panose="020B0604020202020204" pitchFamily="34" charset="0"/>
                <a:cs typeface="Arial" panose="020B0604020202020204" pitchFamily="34" charset="0"/>
              </a:rPr>
              <a:t>8. Nicola Coles: Olympic Rower -took magnesium and fish oil supplements </a:t>
            </a:r>
            <a:r>
              <a:rPr lang="en-IE" b="1" dirty="0">
                <a:solidFill>
                  <a:schemeClr val="bg1"/>
                </a:solidFill>
                <a:latin typeface="Arial" panose="020B0604020202020204" pitchFamily="34" charset="0"/>
                <a:cs typeface="Arial" panose="020B0604020202020204" pitchFamily="34" charset="0"/>
              </a:rPr>
              <a:t> </a:t>
            </a:r>
            <a:endParaRPr lang="en-US" b="1" dirty="0">
              <a:solidFill>
                <a:schemeClr val="bg1"/>
              </a:solidFill>
              <a:latin typeface="Arial" panose="020B0604020202020204" pitchFamily="34" charset="0"/>
              <a:cs typeface="Arial" panose="020B0604020202020204" pitchFamily="34" charset="0"/>
            </a:endParaRPr>
          </a:p>
          <a:p>
            <a:endParaRPr lang="en-US" sz="2000" b="1" dirty="0">
              <a:solidFill>
                <a:schemeClr val="bg1"/>
              </a:solidFill>
              <a:latin typeface="Arial" panose="020B0604020202020204" pitchFamily="34" charset="0"/>
              <a:cs typeface="Arial" panose="020B0604020202020204" pitchFamily="34" charset="0"/>
            </a:endParaRPr>
          </a:p>
          <a:p>
            <a:endParaRPr lang="en-US" sz="2000" b="1" dirty="0">
              <a:solidFill>
                <a:schemeClr val="bg1"/>
              </a:solidFill>
              <a:latin typeface="Arial" panose="020B0604020202020204" pitchFamily="34" charset="0"/>
              <a:cs typeface="Arial" panose="020B0604020202020204" pitchFamily="34" charset="0"/>
            </a:endParaRPr>
          </a:p>
          <a:p>
            <a:endParaRPr lang="en-US" sz="2000" b="1" dirty="0">
              <a:solidFill>
                <a:schemeClr val="bg1"/>
              </a:solidFill>
              <a:latin typeface="Arial" panose="020B0604020202020204" pitchFamily="34" charset="0"/>
              <a:cs typeface="Arial" panose="020B0604020202020204" pitchFamily="34" charset="0"/>
            </a:endParaRPr>
          </a:p>
          <a:p>
            <a:endParaRPr lang="en-US" sz="2000" b="1" dirty="0">
              <a:solidFill>
                <a:schemeClr val="bg1"/>
              </a:solidFill>
              <a:latin typeface="Arial" panose="020B0604020202020204" pitchFamily="34" charset="0"/>
              <a:cs typeface="Arial" panose="020B0604020202020204" pitchFamily="34" charset="0"/>
            </a:endParaRPr>
          </a:p>
        </p:txBody>
      </p:sp>
      <p:pic>
        <p:nvPicPr>
          <p:cNvPr id="8" name="Picture 4" descr="Karsten Madsen, Canadian triathlete, has atrial fibrillation and continues to compe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713" y="3251940"/>
            <a:ext cx="3296123" cy="183212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ee related image deta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0342" y="934904"/>
            <a:ext cx="1635056" cy="22621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Mardy Fish, American tennis pro, had atrial fibrillation symptoms and needed an ablation proced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8823" y="3239102"/>
            <a:ext cx="3390931" cy="18577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ee the source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8823" y="5128824"/>
            <a:ext cx="3390931" cy="17142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700" y="5098983"/>
            <a:ext cx="3296123" cy="1744097"/>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7642748" y="6471742"/>
            <a:ext cx="4157472" cy="261610"/>
          </a:xfrm>
          <a:prstGeom prst="rect">
            <a:avLst/>
          </a:prstGeom>
        </p:spPr>
        <p:txBody>
          <a:bodyPr wrap="square">
            <a:spAutoFit/>
          </a:bodyPr>
          <a:lstStyle/>
          <a:p>
            <a:r>
              <a:rPr lang="en-US" sz="1100" b="1" dirty="0">
                <a:hlinkClick r:id="rId9"/>
              </a:rPr>
              <a:t>9 World-Class Athletes With Atrial Fibrillation | Everyday Health</a:t>
            </a:r>
            <a:endParaRPr lang="ru-RU" sz="1100" b="1" dirty="0"/>
          </a:p>
        </p:txBody>
      </p:sp>
    </p:spTree>
    <p:extLst>
      <p:ext uri="{BB962C8B-B14F-4D97-AF65-F5344CB8AC3E}">
        <p14:creationId xmlns:p14="http://schemas.microsoft.com/office/powerpoint/2010/main" val="1464237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B7A52-5AF0-4B42-A191-BB44CE41D96F}"/>
              </a:ext>
            </a:extLst>
          </p:cNvPr>
          <p:cNvSpPr>
            <a:spLocks noGrp="1"/>
          </p:cNvSpPr>
          <p:nvPr>
            <p:ph type="title"/>
          </p:nvPr>
        </p:nvSpPr>
        <p:spPr>
          <a:xfrm>
            <a:off x="737745" y="1418897"/>
            <a:ext cx="3518945" cy="739361"/>
          </a:xfrm>
          <a:gradFill>
            <a:gsLst>
              <a:gs pos="100000">
                <a:srgbClr val="0E7364"/>
              </a:gs>
              <a:gs pos="0">
                <a:schemeClr val="accent1">
                  <a:lumMod val="5000"/>
                  <a:lumOff val="95000"/>
                </a:schemeClr>
              </a:gs>
              <a:gs pos="100000">
                <a:srgbClr val="00796F"/>
              </a:gs>
              <a:gs pos="100000">
                <a:schemeClr val="accent4">
                  <a:lumMod val="75000"/>
                </a:schemeClr>
              </a:gs>
              <a:gs pos="100000">
                <a:srgbClr val="00837A"/>
              </a:gs>
            </a:gsLst>
            <a:lin ang="8100000" scaled="1"/>
          </a:gradFill>
        </p:spPr>
        <p:txBody>
          <a:bodyPr>
            <a:noAutofit/>
          </a:bodyPr>
          <a:lstStyle/>
          <a:p>
            <a:r>
              <a:rPr lang="en-US" sz="2000" b="1" dirty="0">
                <a:latin typeface="Arial" panose="020B0604020202020204" pitchFamily="34" charset="0"/>
                <a:cs typeface="Arial" panose="020B0604020202020204" pitchFamily="34" charset="0"/>
              </a:rPr>
              <a:t>KLİNK HAL </a:t>
            </a: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dirty="0" err="1">
                <a:latin typeface="Arial" panose="020B0604020202020204" pitchFamily="34" charset="0"/>
                <a:cs typeface="Arial" panose="020B0604020202020204" pitchFamily="34" charset="0"/>
              </a:rPr>
              <a:t>Tekvandoçu</a:t>
            </a:r>
            <a:r>
              <a:rPr lang="en-US" sz="2000" b="1" dirty="0">
                <a:latin typeface="Arial" panose="020B0604020202020204" pitchFamily="34" charset="0"/>
                <a:cs typeface="Arial" panose="020B0604020202020204" pitchFamily="34" charset="0"/>
              </a:rPr>
              <a:t>, 25 </a:t>
            </a:r>
            <a:r>
              <a:rPr lang="en-US" sz="2000" b="1" dirty="0" err="1">
                <a:latin typeface="Arial" panose="020B0604020202020204" pitchFamily="34" charset="0"/>
                <a:cs typeface="Arial" panose="020B0604020202020204" pitchFamily="34" charset="0"/>
              </a:rPr>
              <a:t>yaş</a:t>
            </a:r>
            <a:br>
              <a:rPr lang="en-US" sz="2000" b="1" dirty="0">
                <a:latin typeface="Arial" panose="020B0604020202020204" pitchFamily="34" charset="0"/>
                <a:cs typeface="Arial" panose="020B0604020202020204" pitchFamily="34" charset="0"/>
              </a:rPr>
            </a:br>
            <a:r>
              <a:rPr lang="en-US" sz="2000" b="1" dirty="0" err="1">
                <a:latin typeface="Arial" panose="020B0604020202020204" pitchFamily="34" charset="0"/>
                <a:cs typeface="Arial" panose="020B0604020202020204" pitchFamily="34" charset="0"/>
              </a:rPr>
              <a:t>staj</a:t>
            </a:r>
            <a:r>
              <a:rPr lang="en-US" sz="2000" b="1" dirty="0">
                <a:latin typeface="Arial" panose="020B0604020202020204" pitchFamily="34" charset="0"/>
                <a:cs typeface="Arial" panose="020B0604020202020204" pitchFamily="34" charset="0"/>
              </a:rPr>
              <a:t> 15 </a:t>
            </a:r>
            <a:r>
              <a:rPr lang="en-US" sz="2000" b="1" dirty="0" err="1">
                <a:latin typeface="Arial" panose="020B0604020202020204" pitchFamily="34" charset="0"/>
                <a:cs typeface="Arial" panose="020B0604020202020204" pitchFamily="34" charset="0"/>
              </a:rPr>
              <a:t>il</a:t>
            </a:r>
            <a:r>
              <a:rPr lang="en-US" sz="2000" b="1" dirty="0">
                <a:latin typeface="Arial" panose="020B0604020202020204" pitchFamily="34" charset="0"/>
                <a:cs typeface="Arial" panose="020B0604020202020204" pitchFamily="34" charset="0"/>
              </a:rPr>
              <a:t>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BMİ = 20 kg/m2</a:t>
            </a: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AT=120/80 mm c </a:t>
            </a:r>
            <a:r>
              <a:rPr lang="en-US" sz="2000" b="1" dirty="0" err="1">
                <a:latin typeface="Arial" panose="020B0604020202020204" pitchFamily="34" charset="0"/>
                <a:cs typeface="Arial" panose="020B0604020202020204" pitchFamily="34" charset="0"/>
              </a:rPr>
              <a:t>sut</a:t>
            </a:r>
            <a:br>
              <a:rPr lang="en-US" sz="2000" b="1" dirty="0">
                <a:latin typeface="Arial" panose="020B0604020202020204" pitchFamily="34" charset="0"/>
                <a:cs typeface="Arial" panose="020B0604020202020204" pitchFamily="34" charset="0"/>
              </a:rPr>
            </a:br>
            <a:r>
              <a:rPr lang="en-US" sz="2000" b="1" dirty="0" err="1">
                <a:latin typeface="Arial" panose="020B0604020202020204" pitchFamily="34" charset="0"/>
                <a:cs typeface="Arial" panose="020B0604020202020204" pitchFamily="34" charset="0"/>
              </a:rPr>
              <a:t>Kardio-pulmonar</a:t>
            </a:r>
            <a:r>
              <a:rPr lang="en-US" sz="2000" b="1" dirty="0">
                <a:latin typeface="Arial" panose="020B0604020202020204" pitchFamily="34" charset="0"/>
                <a:cs typeface="Arial" panose="020B0604020202020204" pitchFamily="34" charset="0"/>
              </a:rPr>
              <a:t> test </a:t>
            </a: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max AT= 150/75</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Max ÜVS-195</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max </a:t>
            </a:r>
            <a:r>
              <a:rPr lang="en-US" sz="2000" b="1" dirty="0" err="1">
                <a:latin typeface="Arial" panose="020B0604020202020204" pitchFamily="34" charset="0"/>
                <a:cs typeface="Arial" panose="020B0604020202020204" pitchFamily="34" charset="0"/>
              </a:rPr>
              <a:t>sürət</a:t>
            </a:r>
            <a:r>
              <a:rPr lang="en-US" sz="2000" b="1" dirty="0">
                <a:latin typeface="Arial" panose="020B0604020202020204" pitchFamily="34" charset="0"/>
                <a:cs typeface="Arial" panose="020B0604020202020204" pitchFamily="34" charset="0"/>
              </a:rPr>
              <a:t> 17.2 km/s</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max MET 10.7</a:t>
            </a: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4-cü </a:t>
            </a:r>
            <a:r>
              <a:rPr lang="en-US" sz="2000" b="1" dirty="0" err="1">
                <a:latin typeface="Arial" panose="020B0604020202020204" pitchFamily="34" charset="0"/>
                <a:cs typeface="Arial" panose="020B0604020202020204" pitchFamily="34" charset="0"/>
              </a:rPr>
              <a:t>pillədə</a:t>
            </a:r>
            <a:r>
              <a:rPr lang="en-US" sz="2000" b="1" dirty="0">
                <a:latin typeface="Arial" panose="020B0604020202020204" pitchFamily="34" charset="0"/>
                <a:cs typeface="Arial" panose="020B0604020202020204" pitchFamily="34" charset="0"/>
              </a:rPr>
              <a:t> AF </a:t>
            </a:r>
            <a:r>
              <a:rPr lang="en-US" sz="2000" b="1" dirty="0" err="1">
                <a:latin typeface="Arial" panose="020B0604020202020204" pitchFamily="34" charset="0"/>
                <a:cs typeface="Arial" panose="020B0604020202020204" pitchFamily="34" charset="0"/>
              </a:rPr>
              <a:t>qeydə</a:t>
            </a:r>
            <a:br>
              <a:rPr lang="en-US" sz="2000" b="1" dirty="0">
                <a:latin typeface="Arial" panose="020B0604020202020204" pitchFamily="34" charset="0"/>
                <a:cs typeface="Arial" panose="020B0604020202020204" pitchFamily="34" charset="0"/>
              </a:rPr>
            </a:br>
            <a:r>
              <a:rPr lang="en-US" sz="2000" b="1" dirty="0" err="1">
                <a:latin typeface="Arial" panose="020B0604020202020204" pitchFamily="34" charset="0"/>
                <a:cs typeface="Arial" panose="020B0604020202020204" pitchFamily="34" charset="0"/>
              </a:rPr>
              <a:t>alınıb</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pasiyent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simptomsuz</a:t>
            </a: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endParaRPr lang="en-US" sz="20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5466825-BC3C-C749-BCC0-FE84F33B313A}"/>
              </a:ext>
            </a:extLst>
          </p:cNvPr>
          <p:cNvPicPr>
            <a:picLocks noChangeAspect="1"/>
          </p:cNvPicPr>
          <p:nvPr/>
        </p:nvPicPr>
        <p:blipFill>
          <a:blip r:embed="rId2"/>
          <a:stretch>
            <a:fillRect/>
          </a:stretch>
        </p:blipFill>
        <p:spPr>
          <a:xfrm>
            <a:off x="4616892" y="492369"/>
            <a:ext cx="7575108" cy="6365631"/>
          </a:xfrm>
          <a:prstGeom prst="rect">
            <a:avLst/>
          </a:prstGeom>
        </p:spPr>
      </p:pic>
    </p:spTree>
    <p:extLst>
      <p:ext uri="{BB962C8B-B14F-4D97-AF65-F5344CB8AC3E}">
        <p14:creationId xmlns:p14="http://schemas.microsoft.com/office/powerpoint/2010/main" val="3486752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AE5941-031F-DB4E-9F68-3A737548AB6F}"/>
              </a:ext>
            </a:extLst>
          </p:cNvPr>
          <p:cNvPicPr>
            <a:picLocks noChangeAspect="1"/>
          </p:cNvPicPr>
          <p:nvPr/>
        </p:nvPicPr>
        <p:blipFill>
          <a:blip r:embed="rId2"/>
          <a:stretch>
            <a:fillRect/>
          </a:stretch>
        </p:blipFill>
        <p:spPr>
          <a:xfrm>
            <a:off x="2415946" y="67129"/>
            <a:ext cx="9537251" cy="6858000"/>
          </a:xfrm>
          <a:prstGeom prst="rect">
            <a:avLst/>
          </a:prstGeom>
        </p:spPr>
      </p:pic>
    </p:spTree>
    <p:extLst>
      <p:ext uri="{BB962C8B-B14F-4D97-AF65-F5344CB8AC3E}">
        <p14:creationId xmlns:p14="http://schemas.microsoft.com/office/powerpoint/2010/main" val="1829579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F0A91-7B27-A24E-9E5E-790D36FF7B43}"/>
              </a:ext>
            </a:extLst>
          </p:cNvPr>
          <p:cNvSpPr>
            <a:spLocks noGrp="1"/>
          </p:cNvSpPr>
          <p:nvPr>
            <p:ph type="title"/>
          </p:nvPr>
        </p:nvSpPr>
        <p:spPr>
          <a:xfrm>
            <a:off x="1349549" y="143523"/>
            <a:ext cx="9601200" cy="468755"/>
          </a:xfrm>
        </p:spPr>
        <p:txBody>
          <a:bodyPr>
            <a:noAutofit/>
          </a:bodyPr>
          <a:lstStyle/>
          <a:p>
            <a:pPr algn="ctr"/>
            <a:r>
              <a:rPr lang="en-US" sz="3200" dirty="0">
                <a:latin typeface="Arial" panose="020B0604020202020204" pitchFamily="34" charset="0"/>
                <a:cs typeface="Arial" panose="020B0604020202020204" pitchFamily="34" charset="0"/>
              </a:rPr>
              <a:t>Stress-test </a:t>
            </a:r>
            <a:r>
              <a:rPr lang="en-US" sz="3200" dirty="0" err="1">
                <a:latin typeface="Arial" panose="020B0604020202020204" pitchFamily="34" charset="0"/>
                <a:cs typeface="Arial" panose="020B0604020202020204" pitchFamily="34" charset="0"/>
              </a:rPr>
              <a:t>sonrası</a:t>
            </a:r>
            <a:r>
              <a:rPr lang="en-US" sz="3200" dirty="0">
                <a:latin typeface="Arial" panose="020B0604020202020204" pitchFamily="34" charset="0"/>
                <a:cs typeface="Arial" panose="020B0604020202020204" pitchFamily="34" charset="0"/>
              </a:rPr>
              <a:t> EKQ</a:t>
            </a:r>
          </a:p>
        </p:txBody>
      </p:sp>
      <p:pic>
        <p:nvPicPr>
          <p:cNvPr id="4" name="Picture 3">
            <a:extLst>
              <a:ext uri="{FF2B5EF4-FFF2-40B4-BE49-F238E27FC236}">
                <a16:creationId xmlns:a16="http://schemas.microsoft.com/office/drawing/2014/main" id="{B520EB57-20B1-A84E-8D66-FA4B5A75D331}"/>
              </a:ext>
            </a:extLst>
          </p:cNvPr>
          <p:cNvPicPr>
            <a:picLocks noChangeAspect="1"/>
          </p:cNvPicPr>
          <p:nvPr/>
        </p:nvPicPr>
        <p:blipFill>
          <a:blip r:embed="rId2"/>
          <a:stretch>
            <a:fillRect/>
          </a:stretch>
        </p:blipFill>
        <p:spPr>
          <a:xfrm>
            <a:off x="777142" y="612278"/>
            <a:ext cx="10960100" cy="2901629"/>
          </a:xfrm>
          <a:prstGeom prst="rect">
            <a:avLst/>
          </a:prstGeom>
        </p:spPr>
      </p:pic>
      <p:pic>
        <p:nvPicPr>
          <p:cNvPr id="5" name="Picture 4">
            <a:extLst>
              <a:ext uri="{FF2B5EF4-FFF2-40B4-BE49-F238E27FC236}">
                <a16:creationId xmlns:a16="http://schemas.microsoft.com/office/drawing/2014/main" id="{89BBBFB9-EA46-1441-983F-BC4FEF6E4719}"/>
              </a:ext>
            </a:extLst>
          </p:cNvPr>
          <p:cNvPicPr>
            <a:picLocks noChangeAspect="1"/>
          </p:cNvPicPr>
          <p:nvPr/>
        </p:nvPicPr>
        <p:blipFill>
          <a:blip r:embed="rId3"/>
          <a:stretch>
            <a:fillRect/>
          </a:stretch>
        </p:blipFill>
        <p:spPr>
          <a:xfrm>
            <a:off x="853342" y="3944983"/>
            <a:ext cx="10883900" cy="2913017"/>
          </a:xfrm>
          <a:prstGeom prst="rect">
            <a:avLst/>
          </a:prstGeom>
        </p:spPr>
      </p:pic>
      <p:sp>
        <p:nvSpPr>
          <p:cNvPr id="6" name="Title 1">
            <a:extLst>
              <a:ext uri="{FF2B5EF4-FFF2-40B4-BE49-F238E27FC236}">
                <a16:creationId xmlns:a16="http://schemas.microsoft.com/office/drawing/2014/main" id="{4C18E75D-6574-8746-8C7D-738B3378FC9A}"/>
              </a:ext>
            </a:extLst>
          </p:cNvPr>
          <p:cNvSpPr txBox="1">
            <a:spLocks/>
          </p:cNvSpPr>
          <p:nvPr/>
        </p:nvSpPr>
        <p:spPr>
          <a:xfrm>
            <a:off x="1494692" y="3419338"/>
            <a:ext cx="9601200" cy="468755"/>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sz="3200" dirty="0">
                <a:latin typeface="Arial" panose="020B0604020202020204" pitchFamily="34" charset="0"/>
                <a:cs typeface="Arial" panose="020B0604020202020204" pitchFamily="34" charset="0"/>
              </a:rPr>
              <a:t>Amiodaron 150 mg </a:t>
            </a:r>
            <a:r>
              <a:rPr lang="en-US" sz="3200" dirty="0" err="1">
                <a:latin typeface="Arial" panose="020B0604020202020204" pitchFamily="34" charset="0"/>
                <a:cs typeface="Arial" panose="020B0604020202020204" pitchFamily="34" charset="0"/>
              </a:rPr>
              <a:t>V.d</a:t>
            </a:r>
            <a:r>
              <a:rPr lang="en-US" sz="3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15821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1DB5E-502F-B14D-A5C1-A9DAB055D892}"/>
              </a:ext>
            </a:extLst>
          </p:cNvPr>
          <p:cNvSpPr>
            <a:spLocks noGrp="1"/>
          </p:cNvSpPr>
          <p:nvPr>
            <p:ph type="title"/>
          </p:nvPr>
        </p:nvSpPr>
        <p:spPr>
          <a:xfrm>
            <a:off x="1371600" y="378024"/>
            <a:ext cx="9601200" cy="618565"/>
          </a:xfrm>
        </p:spPr>
        <p:txBody>
          <a:bodyPr>
            <a:noAutofit/>
          </a:bodyPr>
          <a:lstStyle/>
          <a:p>
            <a:pPr algn="ctr"/>
            <a:r>
              <a:rPr lang="en-US" sz="3600" b="1" dirty="0">
                <a:latin typeface="Arial" panose="020B0604020202020204" pitchFamily="34" charset="0"/>
                <a:cs typeface="Arial" panose="020B0604020202020204" pitchFamily="34" charset="0"/>
              </a:rPr>
              <a:t>NƏTİCƏ</a:t>
            </a:r>
          </a:p>
        </p:txBody>
      </p:sp>
      <p:sp>
        <p:nvSpPr>
          <p:cNvPr id="3" name="Content Placeholder 2">
            <a:extLst>
              <a:ext uri="{FF2B5EF4-FFF2-40B4-BE49-F238E27FC236}">
                <a16:creationId xmlns:a16="http://schemas.microsoft.com/office/drawing/2014/main" id="{98D8C032-CA21-4B4B-9136-31E198A0D989}"/>
              </a:ext>
            </a:extLst>
          </p:cNvPr>
          <p:cNvSpPr>
            <a:spLocks noGrp="1"/>
          </p:cNvSpPr>
          <p:nvPr>
            <p:ph idx="1"/>
          </p:nvPr>
        </p:nvSpPr>
        <p:spPr>
          <a:xfrm>
            <a:off x="709449" y="1014374"/>
            <a:ext cx="11235808" cy="5415994"/>
          </a:xfrm>
          <a:gradFill>
            <a:gsLst>
              <a:gs pos="100000">
                <a:srgbClr val="0E7364"/>
              </a:gs>
              <a:gs pos="91000">
                <a:schemeClr val="accent1">
                  <a:lumMod val="5000"/>
                  <a:lumOff val="95000"/>
                </a:schemeClr>
              </a:gs>
              <a:gs pos="100000">
                <a:srgbClr val="00796F"/>
              </a:gs>
              <a:gs pos="100000">
                <a:schemeClr val="accent4">
                  <a:lumMod val="75000"/>
                </a:schemeClr>
              </a:gs>
              <a:gs pos="100000">
                <a:srgbClr val="00837A"/>
              </a:gs>
            </a:gsLst>
            <a:lin ang="8100000" scaled="1"/>
          </a:gradFill>
        </p:spPr>
        <p:txBody>
          <a:bodyPr>
            <a:normAutofit fontScale="92500" lnSpcReduction="10000"/>
          </a:bodyPr>
          <a:lstStyle/>
          <a:p>
            <a:r>
              <a:rPr lang="en-IE" sz="2400" b="1" dirty="0" err="1">
                <a:latin typeface="Arial" panose="020B0604020202020204" pitchFamily="34" charset="0"/>
                <a:cs typeface="Arial" panose="020B0604020202020204" pitchFamily="34" charset="0"/>
              </a:rPr>
              <a:t>Ümumi</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əhali</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kütləsinə</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nisbətən</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idmançılarda</a:t>
            </a:r>
            <a:r>
              <a:rPr lang="en-IE" sz="2400" b="1" dirty="0">
                <a:latin typeface="Arial" panose="020B0604020202020204" pitchFamily="34" charset="0"/>
                <a:cs typeface="Arial" panose="020B0604020202020204" pitchFamily="34" charset="0"/>
              </a:rPr>
              <a:t> AF </a:t>
            </a:r>
            <a:r>
              <a:rPr lang="en-IE" sz="2400" b="1" dirty="0" err="1">
                <a:latin typeface="Arial" panose="020B0604020202020204" pitchFamily="34" charset="0"/>
                <a:cs typeface="Arial" panose="020B0604020202020204" pitchFamily="34" charset="0"/>
              </a:rPr>
              <a:t>inkişaf</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etmə</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tezliyi</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daha</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artıqdır</a:t>
            </a:r>
            <a:endParaRPr lang="en-IE" sz="2400" b="1" dirty="0">
              <a:latin typeface="Arial" panose="020B0604020202020204" pitchFamily="34" charset="0"/>
              <a:cs typeface="Arial" panose="020B0604020202020204" pitchFamily="34" charset="0"/>
            </a:endParaRPr>
          </a:p>
          <a:p>
            <a:r>
              <a:rPr lang="en-IE" sz="2400" b="1" dirty="0">
                <a:latin typeface="Arial" panose="020B0604020202020204" pitchFamily="34" charset="0"/>
                <a:cs typeface="Arial" panose="020B0604020202020204" pitchFamily="34" charset="0"/>
              </a:rPr>
              <a:t>AF- </a:t>
            </a:r>
            <a:r>
              <a:rPr lang="en-IE" sz="2400" b="1" dirty="0" err="1">
                <a:latin typeface="Arial" panose="020B0604020202020204" pitchFamily="34" charset="0"/>
                <a:cs typeface="Arial" panose="020B0604020202020204" pitchFamily="34" charset="0"/>
              </a:rPr>
              <a:t>əsasən</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uzun</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illər</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intensiv</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idmanla</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məşqul</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olan</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orta</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yaşlı</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idmançılarda</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rast</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gəlinir</a:t>
            </a:r>
            <a:endParaRPr lang="en-IE" sz="2400" b="1" dirty="0">
              <a:latin typeface="Arial" panose="020B0604020202020204" pitchFamily="34" charset="0"/>
              <a:cs typeface="Arial" panose="020B0604020202020204" pitchFamily="34" charset="0"/>
            </a:endParaRPr>
          </a:p>
          <a:p>
            <a:r>
              <a:rPr lang="en-IE" sz="2400" b="1" dirty="0" err="1">
                <a:latin typeface="Arial" panose="020B0604020202020204" pitchFamily="34" charset="0"/>
                <a:cs typeface="Arial" panose="020B0604020202020204" pitchFamily="34" charset="0"/>
              </a:rPr>
              <a:t>İdmançılarda</a:t>
            </a:r>
            <a:r>
              <a:rPr lang="en-IE" sz="2400" b="1" dirty="0">
                <a:latin typeface="Arial" panose="020B0604020202020204" pitchFamily="34" charset="0"/>
                <a:cs typeface="Arial" panose="020B0604020202020204" pitchFamily="34" charset="0"/>
              </a:rPr>
              <a:t> AF-</a:t>
            </a:r>
            <a:r>
              <a:rPr lang="en-IE" sz="2400" b="1" dirty="0" err="1">
                <a:latin typeface="Arial" panose="020B0604020202020204" pitchFamily="34" charset="0"/>
                <a:cs typeface="Arial" panose="020B0604020202020204" pitchFamily="34" charset="0"/>
              </a:rPr>
              <a:t>ın</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inkişafında</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qulaqcıq</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dilatasiyası</a:t>
            </a:r>
            <a:r>
              <a:rPr lang="en-IE" sz="2400" b="1" dirty="0">
                <a:latin typeface="Arial" panose="020B0604020202020204" pitchFamily="34" charset="0"/>
                <a:cs typeface="Arial" panose="020B0604020202020204" pitchFamily="34" charset="0"/>
              </a:rPr>
              <a:t>, atrial </a:t>
            </a:r>
            <a:r>
              <a:rPr lang="en-IE" sz="2400" b="1" dirty="0" err="1">
                <a:latin typeface="Arial" panose="020B0604020202020204" pitchFamily="34" charset="0"/>
                <a:cs typeface="Arial" panose="020B0604020202020204" pitchFamily="34" charset="0"/>
              </a:rPr>
              <a:t>ektopik</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aktivliyin</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artması</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iltihab</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markerlərinin</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artması</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fibroz</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ən</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vacib</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olan</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isə</a:t>
            </a:r>
            <a:r>
              <a:rPr lang="en-IE" sz="2400" b="1" dirty="0">
                <a:latin typeface="Arial" panose="020B0604020202020204" pitchFamily="34" charset="0"/>
                <a:cs typeface="Arial" panose="020B0604020202020204" pitchFamily="34" charset="0"/>
              </a:rPr>
              <a:t> vagal </a:t>
            </a:r>
            <a:r>
              <a:rPr lang="en-IE" sz="2400" b="1" dirty="0" err="1">
                <a:latin typeface="Arial" panose="020B0604020202020204" pitchFamily="34" charset="0"/>
                <a:cs typeface="Arial" panose="020B0604020202020204" pitchFamily="34" charset="0"/>
              </a:rPr>
              <a:t>tonusun</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artması</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kimi</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amillərin</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rolu</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randomizə</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olunmuş</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geniş</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tədqiqatlarla</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sübut</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olunmalıdır</a:t>
            </a:r>
            <a:endParaRPr lang="en-IE" sz="2400" b="1" dirty="0">
              <a:latin typeface="Arial" panose="020B0604020202020204" pitchFamily="34" charset="0"/>
              <a:cs typeface="Arial" panose="020B0604020202020204" pitchFamily="34" charset="0"/>
            </a:endParaRPr>
          </a:p>
          <a:p>
            <a:r>
              <a:rPr lang="en-IE" sz="2400" b="1" dirty="0" err="1">
                <a:latin typeface="Arial" panose="020B0604020202020204" pitchFamily="34" charset="0"/>
                <a:cs typeface="Arial" panose="020B0604020202020204" pitchFamily="34" charset="0"/>
              </a:rPr>
              <a:t>Idmançılarda</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ümumi</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istifadə</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olunan</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antiaritmik</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dərmanların</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istifadəsi</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haqda</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randomizə</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olunmuş</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tədqiqatlar</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kifayət</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qədər</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deyil</a:t>
            </a:r>
            <a:r>
              <a:rPr lang="en-IE" sz="2400" b="1" dirty="0">
                <a:latin typeface="Arial" panose="020B0604020202020204" pitchFamily="34" charset="0"/>
                <a:cs typeface="Arial" panose="020B0604020202020204" pitchFamily="34" charset="0"/>
              </a:rPr>
              <a:t> *. </a:t>
            </a:r>
          </a:p>
          <a:p>
            <a:r>
              <a:rPr lang="en-IE" sz="2400" b="1" dirty="0" err="1">
                <a:latin typeface="Arial" panose="020B0604020202020204" pitchFamily="34" charset="0"/>
                <a:cs typeface="Arial" panose="020B0604020202020204" pitchFamily="34" charset="0"/>
              </a:rPr>
              <a:t>Pulmonar</a:t>
            </a:r>
            <a:r>
              <a:rPr lang="en-IE" sz="2400" b="1" dirty="0">
                <a:latin typeface="Arial" panose="020B0604020202020204" pitchFamily="34" charset="0"/>
                <a:cs typeface="Arial" panose="020B0604020202020204" pitchFamily="34" charset="0"/>
              </a:rPr>
              <a:t> vena </a:t>
            </a:r>
            <a:r>
              <a:rPr lang="en-IE" sz="2400" b="1" dirty="0" err="1">
                <a:latin typeface="Arial" panose="020B0604020202020204" pitchFamily="34" charset="0"/>
                <a:cs typeface="Arial" panose="020B0604020202020204" pitchFamily="34" charset="0"/>
              </a:rPr>
              <a:t>ablasiyası</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cəlbedici</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müalicə</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metodudur</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tezliklə</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idmana</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qayıtma</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ehtimalını</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artırır</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lakin</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daha</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çox</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tədqiqatlara</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ehtiyac</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vardır</a:t>
            </a:r>
            <a:r>
              <a:rPr lang="en-IE" sz="2400" b="1" dirty="0">
                <a:latin typeface="Arial" panose="020B0604020202020204" pitchFamily="34" charset="0"/>
                <a:cs typeface="Arial" panose="020B0604020202020204" pitchFamily="34" charset="0"/>
              </a:rPr>
              <a:t> </a:t>
            </a:r>
          </a:p>
          <a:p>
            <a:r>
              <a:rPr lang="en-IE" sz="2400" b="1" dirty="0" err="1">
                <a:latin typeface="Arial" panose="020B0604020202020204" pitchFamily="34" charset="0"/>
                <a:cs typeface="Arial" panose="020B0604020202020204" pitchFamily="34" charset="0"/>
              </a:rPr>
              <a:t>Dözümlülük</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idman</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növlərinin</a:t>
            </a:r>
            <a:r>
              <a:rPr lang="en-IE" sz="2400" b="1" dirty="0">
                <a:latin typeface="Arial" panose="020B0604020202020204" pitchFamily="34" charset="0"/>
                <a:cs typeface="Arial" panose="020B0604020202020204" pitchFamily="34" charset="0"/>
              </a:rPr>
              <a:t> AF </a:t>
            </a:r>
            <a:r>
              <a:rPr lang="en-IE" sz="2400" b="1" dirty="0" err="1">
                <a:latin typeface="Arial" panose="020B0604020202020204" pitchFamily="34" charset="0"/>
                <a:cs typeface="Arial" panose="020B0604020202020204" pitchFamily="34" charset="0"/>
              </a:rPr>
              <a:t>riskinə</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təsirini</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müəyyənləşdirmək</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üçün</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idmanın</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xüsusiyyəti</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müddəti</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növü</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intensivliyi</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idmançının</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yaş</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qrupu</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və</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cins</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etnik</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mənsubiyyətini</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nəzərə</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almaqla</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prospektiv</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tədqiqatları</a:t>
            </a:r>
            <a:r>
              <a:rPr lang="en-IE" sz="2400" b="1" dirty="0">
                <a:latin typeface="Arial" panose="020B0604020202020204" pitchFamily="34" charset="0"/>
                <a:cs typeface="Arial" panose="020B0604020202020204" pitchFamily="34" charset="0"/>
              </a:rPr>
              <a:t> </a:t>
            </a:r>
            <a:r>
              <a:rPr lang="en-IE" sz="2400" b="1" dirty="0" err="1">
                <a:latin typeface="Arial" panose="020B0604020202020204" pitchFamily="34" charset="0"/>
                <a:cs typeface="Arial" panose="020B0604020202020204" pitchFamily="34" charset="0"/>
              </a:rPr>
              <a:t>aparılmalıdır</a:t>
            </a:r>
            <a:endParaRPr lang="en-IE" sz="2400"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6A1B70F-E9F0-E644-9B9F-05108878ED21}"/>
              </a:ext>
            </a:extLst>
          </p:cNvPr>
          <p:cNvSpPr/>
          <p:nvPr/>
        </p:nvSpPr>
        <p:spPr>
          <a:xfrm>
            <a:off x="5147188" y="6399888"/>
            <a:ext cx="9085006" cy="307777"/>
          </a:xfrm>
          <a:prstGeom prst="rect">
            <a:avLst/>
          </a:prstGeom>
        </p:spPr>
        <p:txBody>
          <a:bodyPr wrap="square">
            <a:spAutoFit/>
          </a:bodyPr>
          <a:lstStyle/>
          <a:p>
            <a:r>
              <a:rPr lang="en-US" sz="1400" b="1" dirty="0"/>
              <a:t>*https://</a:t>
            </a:r>
            <a:r>
              <a:rPr lang="en-US" sz="1400" b="1" dirty="0" err="1"/>
              <a:t>www.ncbi.nlm.nih.gov</a:t>
            </a:r>
            <a:r>
              <a:rPr lang="en-US" sz="1400" b="1" dirty="0"/>
              <a:t>/</a:t>
            </a:r>
            <a:r>
              <a:rPr lang="en-US" sz="1400" b="1" dirty="0" err="1"/>
              <a:t>pmc</a:t>
            </a:r>
            <a:r>
              <a:rPr lang="en-US" sz="1400" b="1" dirty="0"/>
              <a:t>/articles/PMC4711509/table/tbl1/?report=</a:t>
            </a:r>
            <a:r>
              <a:rPr lang="en-US" sz="1400" b="1" dirty="0" err="1"/>
              <a:t>objectonly</a:t>
            </a:r>
            <a:endParaRPr lang="en-IE" sz="1400" b="1" dirty="0"/>
          </a:p>
        </p:txBody>
      </p:sp>
    </p:spTree>
    <p:extLst>
      <p:ext uri="{BB962C8B-B14F-4D97-AF65-F5344CB8AC3E}">
        <p14:creationId xmlns:p14="http://schemas.microsoft.com/office/powerpoint/2010/main" val="322951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B1FEC-4C2A-844F-9616-D4D6424DD17A}"/>
              </a:ext>
            </a:extLst>
          </p:cNvPr>
          <p:cNvSpPr>
            <a:spLocks noGrp="1"/>
          </p:cNvSpPr>
          <p:nvPr>
            <p:ph type="title"/>
          </p:nvPr>
        </p:nvSpPr>
        <p:spPr/>
        <p:txBody>
          <a:bodyPr/>
          <a:lstStyle/>
          <a:p>
            <a:endParaRPr lang="en-US" dirty="0"/>
          </a:p>
        </p:txBody>
      </p:sp>
      <p:pic>
        <p:nvPicPr>
          <p:cNvPr id="7" name="Picture 6">
            <a:extLst>
              <a:ext uri="{FF2B5EF4-FFF2-40B4-BE49-F238E27FC236}">
                <a16:creationId xmlns:a16="http://schemas.microsoft.com/office/drawing/2014/main" id="{71CE7338-33E5-9548-9DFE-A8DC5E824427}"/>
              </a:ext>
            </a:extLst>
          </p:cNvPr>
          <p:cNvPicPr>
            <a:picLocks noChangeAspect="1"/>
          </p:cNvPicPr>
          <p:nvPr/>
        </p:nvPicPr>
        <p:blipFill>
          <a:blip r:embed="rId2"/>
          <a:stretch>
            <a:fillRect/>
          </a:stretch>
        </p:blipFill>
        <p:spPr>
          <a:xfrm>
            <a:off x="1025858" y="2351584"/>
            <a:ext cx="4024358" cy="4368800"/>
          </a:xfrm>
          <a:prstGeom prst="rect">
            <a:avLst/>
          </a:prstGeom>
          <a:ln>
            <a:solidFill>
              <a:schemeClr val="accent1"/>
            </a:solidFill>
          </a:ln>
        </p:spPr>
      </p:pic>
      <p:pic>
        <p:nvPicPr>
          <p:cNvPr id="8" name="Picture 7">
            <a:extLst>
              <a:ext uri="{FF2B5EF4-FFF2-40B4-BE49-F238E27FC236}">
                <a16:creationId xmlns:a16="http://schemas.microsoft.com/office/drawing/2014/main" id="{3CA0EF3A-4865-D240-8052-737645C3EB83}"/>
              </a:ext>
            </a:extLst>
          </p:cNvPr>
          <p:cNvPicPr>
            <a:picLocks noChangeAspect="1"/>
          </p:cNvPicPr>
          <p:nvPr/>
        </p:nvPicPr>
        <p:blipFill>
          <a:blip r:embed="rId3"/>
          <a:stretch>
            <a:fillRect/>
          </a:stretch>
        </p:blipFill>
        <p:spPr>
          <a:xfrm>
            <a:off x="1025858" y="27861"/>
            <a:ext cx="4024358" cy="3671388"/>
          </a:xfrm>
          <a:prstGeom prst="rect">
            <a:avLst/>
          </a:prstGeom>
        </p:spPr>
      </p:pic>
      <p:cxnSp>
        <p:nvCxnSpPr>
          <p:cNvPr id="10" name="Straight Connector 9">
            <a:extLst>
              <a:ext uri="{FF2B5EF4-FFF2-40B4-BE49-F238E27FC236}">
                <a16:creationId xmlns:a16="http://schemas.microsoft.com/office/drawing/2014/main" id="{5A7657D3-8C0B-8C4F-9FEB-63B7DF9BD9BA}"/>
              </a:ext>
            </a:extLst>
          </p:cNvPr>
          <p:cNvCxnSpPr/>
          <p:nvPr/>
        </p:nvCxnSpPr>
        <p:spPr>
          <a:xfrm>
            <a:off x="2013944" y="5008728"/>
            <a:ext cx="21699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543B682-9478-E649-B6A0-1FE60D0916CE}"/>
              </a:ext>
            </a:extLst>
          </p:cNvPr>
          <p:cNvCxnSpPr>
            <a:cxnSpLocks/>
          </p:cNvCxnSpPr>
          <p:nvPr/>
        </p:nvCxnSpPr>
        <p:spPr>
          <a:xfrm>
            <a:off x="1433602" y="5857164"/>
            <a:ext cx="333067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119778A-0A3E-DC4B-A76E-8E1D3EA099D3}"/>
              </a:ext>
            </a:extLst>
          </p:cNvPr>
          <p:cNvPicPr>
            <a:picLocks noChangeAspect="1"/>
          </p:cNvPicPr>
          <p:nvPr/>
        </p:nvPicPr>
        <p:blipFill>
          <a:blip r:embed="rId4"/>
          <a:stretch>
            <a:fillRect/>
          </a:stretch>
        </p:blipFill>
        <p:spPr>
          <a:xfrm>
            <a:off x="5303836" y="23661"/>
            <a:ext cx="5097711" cy="6879385"/>
          </a:xfrm>
          <a:prstGeom prst="rect">
            <a:avLst/>
          </a:prstGeom>
        </p:spPr>
      </p:pic>
      <p:pic>
        <p:nvPicPr>
          <p:cNvPr id="14" name="Picture 13">
            <a:extLst>
              <a:ext uri="{FF2B5EF4-FFF2-40B4-BE49-F238E27FC236}">
                <a16:creationId xmlns:a16="http://schemas.microsoft.com/office/drawing/2014/main" id="{1EEC1AA5-58CF-8149-BC7C-BC7EEB04FF9B}"/>
              </a:ext>
            </a:extLst>
          </p:cNvPr>
          <p:cNvPicPr>
            <a:picLocks noChangeAspect="1"/>
          </p:cNvPicPr>
          <p:nvPr/>
        </p:nvPicPr>
        <p:blipFill>
          <a:blip r:embed="rId5"/>
          <a:stretch>
            <a:fillRect/>
          </a:stretch>
        </p:blipFill>
        <p:spPr>
          <a:xfrm>
            <a:off x="7025339" y="1863555"/>
            <a:ext cx="3376208" cy="5051695"/>
          </a:xfrm>
          <a:prstGeom prst="rect">
            <a:avLst/>
          </a:prstGeom>
        </p:spPr>
      </p:pic>
    </p:spTree>
    <p:extLst>
      <p:ext uri="{BB962C8B-B14F-4D97-AF65-F5344CB8AC3E}">
        <p14:creationId xmlns:p14="http://schemas.microsoft.com/office/powerpoint/2010/main" val="2514759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3D93EF-F903-394A-9579-5B8A13BFA925}"/>
              </a:ext>
            </a:extLst>
          </p:cNvPr>
          <p:cNvPicPr>
            <a:picLocks noChangeAspect="1"/>
          </p:cNvPicPr>
          <p:nvPr/>
        </p:nvPicPr>
        <p:blipFill>
          <a:blip r:embed="rId2"/>
          <a:stretch>
            <a:fillRect/>
          </a:stretch>
        </p:blipFill>
        <p:spPr>
          <a:xfrm>
            <a:off x="-109538" y="0"/>
            <a:ext cx="12301538" cy="6858000"/>
          </a:xfrm>
          <a:prstGeom prst="rect">
            <a:avLst/>
          </a:prstGeom>
          <a:noFill/>
        </p:spPr>
      </p:pic>
      <p:sp>
        <p:nvSpPr>
          <p:cNvPr id="6" name="Title 1">
            <a:extLst>
              <a:ext uri="{FF2B5EF4-FFF2-40B4-BE49-F238E27FC236}">
                <a16:creationId xmlns:a16="http://schemas.microsoft.com/office/drawing/2014/main" id="{3DBF4F20-D04F-8947-88F8-7A5D9EDD6BBC}"/>
              </a:ext>
            </a:extLst>
          </p:cNvPr>
          <p:cNvSpPr>
            <a:spLocks noGrp="1"/>
          </p:cNvSpPr>
          <p:nvPr>
            <p:ph type="title"/>
          </p:nvPr>
        </p:nvSpPr>
        <p:spPr>
          <a:xfrm>
            <a:off x="8229412" y="882745"/>
            <a:ext cx="3771901" cy="1485900"/>
          </a:xfrm>
        </p:spPr>
        <p:txBody>
          <a:bodyPr>
            <a:noAutofit/>
          </a:bodyPr>
          <a:lstStyle/>
          <a:p>
            <a:pPr algn="ctr"/>
            <a:br>
              <a:rPr lang="en-IE" sz="2800" b="1" dirty="0">
                <a:solidFill>
                  <a:schemeClr val="tx1"/>
                </a:solidFill>
                <a:latin typeface="Arial" panose="020B0604020202020204" pitchFamily="34" charset="0"/>
                <a:cs typeface="Arial" panose="020B0604020202020204" pitchFamily="34" charset="0"/>
              </a:rPr>
            </a:br>
            <a:r>
              <a:rPr lang="en-IE" sz="2800" b="1" dirty="0" err="1">
                <a:solidFill>
                  <a:schemeClr val="bg1"/>
                </a:solidFill>
                <a:latin typeface="Arial" panose="020B0604020202020204" pitchFamily="34" charset="0"/>
                <a:cs typeface="Arial" panose="020B0604020202020204" pitchFamily="34" charset="0"/>
              </a:rPr>
              <a:t>İdmançılarda</a:t>
            </a:r>
            <a:br>
              <a:rPr lang="en-IE" sz="2800" b="1" dirty="0">
                <a:solidFill>
                  <a:schemeClr val="bg1"/>
                </a:solidFill>
                <a:latin typeface="Arial" panose="020B0604020202020204" pitchFamily="34" charset="0"/>
                <a:cs typeface="Arial" panose="020B0604020202020204" pitchFamily="34" charset="0"/>
              </a:rPr>
            </a:br>
            <a:r>
              <a:rPr lang="en-IE" sz="2800" b="1" dirty="0">
                <a:solidFill>
                  <a:schemeClr val="bg1"/>
                </a:solidFill>
                <a:latin typeface="Arial" panose="020B0604020202020204" pitchFamily="34" charset="0"/>
                <a:cs typeface="Arial" panose="020B0604020202020204" pitchFamily="34" charset="0"/>
              </a:rPr>
              <a:t> AF-</a:t>
            </a:r>
            <a:r>
              <a:rPr lang="en-IE" sz="2800" b="1" dirty="0" err="1">
                <a:solidFill>
                  <a:schemeClr val="bg1"/>
                </a:solidFill>
                <a:latin typeface="Arial" panose="020B0604020202020204" pitchFamily="34" charset="0"/>
                <a:cs typeface="Arial" panose="020B0604020202020204" pitchFamily="34" charset="0"/>
              </a:rPr>
              <a:t>nın</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idarə</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olunma</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taktikası</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və</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idmana</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buraxılma</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barədə</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qərar</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mövcud</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tövsiyələr</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həmçinin</a:t>
            </a:r>
            <a:r>
              <a:rPr lang="en-IE" sz="2800" b="1" dirty="0">
                <a:solidFill>
                  <a:schemeClr val="bg1"/>
                </a:solidFill>
                <a:latin typeface="Arial" panose="020B0604020202020204" pitchFamily="34" charset="0"/>
                <a:cs typeface="Arial" panose="020B0604020202020204" pitchFamily="34" charset="0"/>
              </a:rPr>
              <a:t> risk/</a:t>
            </a:r>
            <a:r>
              <a:rPr lang="en-IE" sz="2800" b="1" dirty="0" err="1">
                <a:solidFill>
                  <a:schemeClr val="bg1"/>
                </a:solidFill>
                <a:latin typeface="Arial" panose="020B0604020202020204" pitchFamily="34" charset="0"/>
                <a:cs typeface="Arial" panose="020B0604020202020204" pitchFamily="34" charset="0"/>
              </a:rPr>
              <a:t>fayda</a:t>
            </a:r>
            <a:r>
              <a:rPr lang="en-IE" sz="2800" b="1" dirty="0">
                <a:solidFill>
                  <a:schemeClr val="bg1"/>
                </a:solidFill>
                <a:latin typeface="Arial" panose="020B0604020202020204" pitchFamily="34" charset="0"/>
                <a:cs typeface="Arial" panose="020B0604020202020204" pitchFamily="34" charset="0"/>
              </a:rPr>
              <a:t>, </a:t>
            </a:r>
            <a:br>
              <a:rPr lang="en-IE" sz="2800" b="1" dirty="0">
                <a:solidFill>
                  <a:schemeClr val="bg1"/>
                </a:solidFill>
                <a:latin typeface="Arial" panose="020B0604020202020204" pitchFamily="34" charset="0"/>
                <a:cs typeface="Arial" panose="020B0604020202020204" pitchFamily="34" charset="0"/>
              </a:rPr>
            </a:br>
            <a:r>
              <a:rPr lang="en-IE" sz="2800" b="1" dirty="0" err="1">
                <a:solidFill>
                  <a:schemeClr val="bg1"/>
                </a:solidFill>
                <a:latin typeface="Arial" panose="020B0604020202020204" pitchFamily="34" charset="0"/>
                <a:cs typeface="Arial" panose="020B0604020202020204" pitchFamily="34" charset="0"/>
              </a:rPr>
              <a:t>fərdi</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xüsusiyyətlər</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idmançının</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arzusu</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nəzərə</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alınmaqla</a:t>
            </a:r>
            <a:r>
              <a:rPr lang="en-IE" sz="2800" b="1" dirty="0">
                <a:solidFill>
                  <a:schemeClr val="bg1"/>
                </a:solidFill>
                <a:latin typeface="Arial" panose="020B0604020202020204" pitchFamily="34" charset="0"/>
                <a:cs typeface="Arial" panose="020B0604020202020204" pitchFamily="34" charset="0"/>
              </a:rPr>
              <a:t> </a:t>
            </a:r>
            <a:r>
              <a:rPr lang="en-IE" sz="2800" b="1" dirty="0" err="1">
                <a:solidFill>
                  <a:schemeClr val="bg1"/>
                </a:solidFill>
                <a:latin typeface="Arial" panose="020B0604020202020204" pitchFamily="34" charset="0"/>
                <a:cs typeface="Arial" panose="020B0604020202020204" pitchFamily="34" charset="0"/>
              </a:rPr>
              <a:t>verilməlidir</a:t>
            </a:r>
            <a:br>
              <a:rPr lang="en-IE" sz="2800" b="1" dirty="0">
                <a:solidFill>
                  <a:schemeClr val="bg1"/>
                </a:solidFill>
                <a:latin typeface="Arial" panose="020B0604020202020204" pitchFamily="34" charset="0"/>
                <a:cs typeface="Arial" panose="020B0604020202020204" pitchFamily="34" charset="0"/>
              </a:rPr>
            </a:br>
            <a:br>
              <a:rPr lang="en-IE" sz="2800" b="1" dirty="0">
                <a:solidFill>
                  <a:schemeClr val="tx1"/>
                </a:solidFill>
                <a:latin typeface="Arial" panose="020B0604020202020204" pitchFamily="34" charset="0"/>
                <a:cs typeface="Arial" panose="020B0604020202020204" pitchFamily="34" charset="0"/>
              </a:rPr>
            </a:br>
            <a:br>
              <a:rPr lang="en-IE" sz="2800" b="1" dirty="0">
                <a:solidFill>
                  <a:schemeClr val="tx1"/>
                </a:solidFill>
                <a:latin typeface="Arial" panose="020B0604020202020204" pitchFamily="34" charset="0"/>
                <a:cs typeface="Arial" panose="020B0604020202020204" pitchFamily="34" charset="0"/>
              </a:rPr>
            </a:br>
            <a:br>
              <a:rPr lang="en-IE" sz="2800" b="1" dirty="0">
                <a:solidFill>
                  <a:schemeClr val="tx1"/>
                </a:solidFill>
                <a:latin typeface="Arial" panose="020B0604020202020204" pitchFamily="34" charset="0"/>
                <a:cs typeface="Arial" panose="020B0604020202020204" pitchFamily="34" charset="0"/>
              </a:rPr>
            </a:br>
            <a:endParaRPr lang="en-US"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425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7FFC64-389B-294D-86EA-A065F3DC4D4F}"/>
              </a:ext>
            </a:extLst>
          </p:cNvPr>
          <p:cNvSpPr>
            <a:spLocks noGrp="1"/>
          </p:cNvSpPr>
          <p:nvPr>
            <p:ph idx="1"/>
          </p:nvPr>
        </p:nvSpPr>
        <p:spPr>
          <a:noFill/>
        </p:spPr>
        <p:txBody>
          <a:bodyPr>
            <a:normAutofit/>
          </a:bodyPr>
          <a:lstStyle/>
          <a:p>
            <a:pPr marL="0" indent="0" algn="ctr">
              <a:buNone/>
            </a:pPr>
            <a:r>
              <a:rPr lang="en-IE" sz="4000" b="1" dirty="0">
                <a:solidFill>
                  <a:schemeClr val="bg1"/>
                </a:solidFill>
                <a:latin typeface="Arial" panose="020B0604020202020204" pitchFamily="34" charset="0"/>
                <a:cs typeface="Arial" panose="020B0604020202020204" pitchFamily="34" charset="0"/>
              </a:rPr>
              <a:t>DIQQƏTINIZƏ GÖRƏ TƏŞƏKKÜR EDIRƏM!</a:t>
            </a:r>
            <a:endParaRPr lang="en-US" sz="4000" dirty="0"/>
          </a:p>
        </p:txBody>
      </p:sp>
    </p:spTree>
    <p:extLst>
      <p:ext uri="{BB962C8B-B14F-4D97-AF65-F5344CB8AC3E}">
        <p14:creationId xmlns:p14="http://schemas.microsoft.com/office/powerpoint/2010/main" val="3623900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594535-9AAD-BA4B-B448-2817F12182DE}"/>
              </a:ext>
            </a:extLst>
          </p:cNvPr>
          <p:cNvPicPr>
            <a:picLocks noChangeAspect="1"/>
          </p:cNvPicPr>
          <p:nvPr/>
        </p:nvPicPr>
        <p:blipFill>
          <a:blip r:embed="rId3"/>
          <a:stretch>
            <a:fillRect/>
          </a:stretch>
        </p:blipFill>
        <p:spPr>
          <a:xfrm>
            <a:off x="927847" y="161365"/>
            <a:ext cx="10744200" cy="6111860"/>
          </a:xfrm>
          <a:prstGeom prst="rect">
            <a:avLst/>
          </a:prstGeom>
        </p:spPr>
      </p:pic>
      <p:sp>
        <p:nvSpPr>
          <p:cNvPr id="3" name="Rectangle 2">
            <a:extLst>
              <a:ext uri="{FF2B5EF4-FFF2-40B4-BE49-F238E27FC236}">
                <a16:creationId xmlns:a16="http://schemas.microsoft.com/office/drawing/2014/main" id="{4BFD5330-BF55-F041-93B8-3512EFD8A66F}"/>
              </a:ext>
            </a:extLst>
          </p:cNvPr>
          <p:cNvSpPr/>
          <p:nvPr/>
        </p:nvSpPr>
        <p:spPr>
          <a:xfrm>
            <a:off x="166253" y="6273225"/>
            <a:ext cx="11859491" cy="523220"/>
          </a:xfrm>
          <a:prstGeom prst="rect">
            <a:avLst/>
          </a:prstGeom>
        </p:spPr>
        <p:txBody>
          <a:bodyPr wrap="square">
            <a:spAutoFit/>
          </a:bodyPr>
          <a:lstStyle/>
          <a:p>
            <a:pPr algn="r"/>
            <a:r>
              <a:rPr lang="en-IE" sz="1400" b="1" i="1" dirty="0">
                <a:solidFill>
                  <a:srgbClr val="000000"/>
                </a:solidFill>
                <a:latin typeface="Fira Sans"/>
              </a:rPr>
              <a:t>Sport disciplines and cardiac </a:t>
            </a:r>
            <a:r>
              <a:rPr lang="en-IE" sz="1400" b="1" i="1" dirty="0" err="1">
                <a:solidFill>
                  <a:srgbClr val="000000"/>
                </a:solidFill>
                <a:latin typeface="Fira Sans"/>
              </a:rPr>
              <a:t>remodeling</a:t>
            </a:r>
            <a:r>
              <a:rPr lang="en-IE" sz="1400" b="1" i="1" dirty="0">
                <a:solidFill>
                  <a:srgbClr val="000000"/>
                </a:solidFill>
                <a:latin typeface="Fira Sans"/>
              </a:rPr>
              <a:t> in elite university athletes competing in 2017 Taipei Summer </a:t>
            </a:r>
            <a:r>
              <a:rPr lang="en-IE" sz="1400" b="1" i="1" dirty="0" err="1">
                <a:solidFill>
                  <a:srgbClr val="000000"/>
                </a:solidFill>
                <a:latin typeface="Fira Sans"/>
              </a:rPr>
              <a:t>Universiade</a:t>
            </a:r>
            <a:r>
              <a:rPr lang="en-IE" sz="1400" b="1" i="1" dirty="0">
                <a:solidFill>
                  <a:srgbClr val="000000"/>
                </a:solidFill>
                <a:latin typeface="Fira Sans"/>
              </a:rPr>
              <a:t>. Medicine:</a:t>
            </a:r>
          </a:p>
          <a:p>
            <a:pPr algn="r"/>
            <a:r>
              <a:rPr lang="en-IE" sz="1400" b="1" i="1" dirty="0">
                <a:solidFill>
                  <a:srgbClr val="000000"/>
                </a:solidFill>
                <a:latin typeface="Fira Sans"/>
              </a:rPr>
              <a:t> November 06, 2020 - Volume 99 - Issue 45 - p e23144 </a:t>
            </a:r>
            <a:r>
              <a:rPr lang="en-IE" sz="1400" b="1" i="1" dirty="0" err="1">
                <a:solidFill>
                  <a:srgbClr val="000000"/>
                </a:solidFill>
                <a:latin typeface="Fira Sans"/>
              </a:rPr>
              <a:t>doi</a:t>
            </a:r>
            <a:r>
              <a:rPr lang="en-IE" sz="1400" b="1" i="1" dirty="0">
                <a:solidFill>
                  <a:srgbClr val="000000"/>
                </a:solidFill>
                <a:latin typeface="Fira Sans"/>
              </a:rPr>
              <a:t>: 10.1097/MD.0000000000023144</a:t>
            </a:r>
            <a:endParaRPr lang="en-US" sz="1400" b="1" i="1" dirty="0"/>
          </a:p>
        </p:txBody>
      </p:sp>
      <p:sp>
        <p:nvSpPr>
          <p:cNvPr id="4" name="TextBox 3">
            <a:extLst>
              <a:ext uri="{FF2B5EF4-FFF2-40B4-BE49-F238E27FC236}">
                <a16:creationId xmlns:a16="http://schemas.microsoft.com/office/drawing/2014/main" id="{3FB018EC-A549-3840-8DFF-672CD921E68C}"/>
              </a:ext>
            </a:extLst>
          </p:cNvPr>
          <p:cNvSpPr txBox="1"/>
          <p:nvPr/>
        </p:nvSpPr>
        <p:spPr>
          <a:xfrm>
            <a:off x="3765785" y="161365"/>
            <a:ext cx="4988859" cy="523220"/>
          </a:xfrm>
          <a:prstGeom prst="rect">
            <a:avLst/>
          </a:prstGeom>
          <a:solidFill>
            <a:schemeClr val="bg1"/>
          </a:solidFill>
        </p:spPr>
        <p:txBody>
          <a:bodyPr wrap="square" rtlCol="0">
            <a:spAutoFit/>
          </a:bodyPr>
          <a:lstStyle/>
          <a:p>
            <a:pPr algn="ctr"/>
            <a:r>
              <a:rPr lang="en-US" sz="2800" b="1" dirty="0"/>
              <a:t>İDMAN NÖVLƏRİ </a:t>
            </a:r>
          </a:p>
        </p:txBody>
      </p:sp>
      <p:sp>
        <p:nvSpPr>
          <p:cNvPr id="5" name="TextBox 4">
            <a:extLst>
              <a:ext uri="{FF2B5EF4-FFF2-40B4-BE49-F238E27FC236}">
                <a16:creationId xmlns:a16="http://schemas.microsoft.com/office/drawing/2014/main" id="{CF238CDD-791B-1442-BED4-B706E6290D39}"/>
              </a:ext>
            </a:extLst>
          </p:cNvPr>
          <p:cNvSpPr txBox="1"/>
          <p:nvPr/>
        </p:nvSpPr>
        <p:spPr>
          <a:xfrm>
            <a:off x="991721" y="2393577"/>
            <a:ext cx="2622177" cy="369332"/>
          </a:xfrm>
          <a:prstGeom prst="rect">
            <a:avLst/>
          </a:prstGeom>
          <a:solidFill>
            <a:srgbClr val="4400FF"/>
          </a:solidFill>
        </p:spPr>
        <p:txBody>
          <a:bodyPr wrap="square" rtlCol="0">
            <a:spAutoFit/>
          </a:bodyPr>
          <a:lstStyle/>
          <a:p>
            <a:r>
              <a:rPr lang="en-US" b="1" dirty="0">
                <a:solidFill>
                  <a:schemeClr val="bg1"/>
                </a:solidFill>
              </a:rPr>
              <a:t>BACARIQ (USTALIQ)</a:t>
            </a:r>
          </a:p>
        </p:txBody>
      </p:sp>
      <p:sp>
        <p:nvSpPr>
          <p:cNvPr id="6" name="TextBox 5">
            <a:extLst>
              <a:ext uri="{FF2B5EF4-FFF2-40B4-BE49-F238E27FC236}">
                <a16:creationId xmlns:a16="http://schemas.microsoft.com/office/drawing/2014/main" id="{7B13B484-EDCC-334B-85BF-42D8DA98F745}"/>
              </a:ext>
            </a:extLst>
          </p:cNvPr>
          <p:cNvSpPr txBox="1"/>
          <p:nvPr/>
        </p:nvSpPr>
        <p:spPr>
          <a:xfrm>
            <a:off x="3677770" y="2393577"/>
            <a:ext cx="2622177" cy="369332"/>
          </a:xfrm>
          <a:prstGeom prst="rect">
            <a:avLst/>
          </a:prstGeom>
          <a:solidFill>
            <a:srgbClr val="FF0000"/>
          </a:solidFill>
        </p:spPr>
        <p:txBody>
          <a:bodyPr wrap="square" rtlCol="0">
            <a:spAutoFit/>
          </a:bodyPr>
          <a:lstStyle/>
          <a:p>
            <a:pPr algn="ctr"/>
            <a:r>
              <a:rPr lang="en-US" b="1" dirty="0">
                <a:solidFill>
                  <a:schemeClr val="bg1"/>
                </a:solidFill>
              </a:rPr>
              <a:t>GÜC</a:t>
            </a:r>
          </a:p>
        </p:txBody>
      </p:sp>
      <p:sp>
        <p:nvSpPr>
          <p:cNvPr id="7" name="TextBox 6">
            <a:extLst>
              <a:ext uri="{FF2B5EF4-FFF2-40B4-BE49-F238E27FC236}">
                <a16:creationId xmlns:a16="http://schemas.microsoft.com/office/drawing/2014/main" id="{23815868-B2E7-7541-BBA5-8DB823C8344F}"/>
              </a:ext>
            </a:extLst>
          </p:cNvPr>
          <p:cNvSpPr txBox="1"/>
          <p:nvPr/>
        </p:nvSpPr>
        <p:spPr>
          <a:xfrm>
            <a:off x="6363819" y="2336196"/>
            <a:ext cx="2622177" cy="369332"/>
          </a:xfrm>
          <a:prstGeom prst="rect">
            <a:avLst/>
          </a:prstGeom>
          <a:solidFill>
            <a:schemeClr val="bg1">
              <a:lumMod val="50000"/>
            </a:schemeClr>
          </a:solidFill>
        </p:spPr>
        <p:txBody>
          <a:bodyPr wrap="square" rtlCol="0">
            <a:spAutoFit/>
          </a:bodyPr>
          <a:lstStyle/>
          <a:p>
            <a:pPr algn="ctr"/>
            <a:r>
              <a:rPr lang="en-US" b="1" dirty="0">
                <a:solidFill>
                  <a:schemeClr val="bg1"/>
                </a:solidFill>
              </a:rPr>
              <a:t>QARIŞIQ</a:t>
            </a:r>
          </a:p>
        </p:txBody>
      </p:sp>
      <p:sp>
        <p:nvSpPr>
          <p:cNvPr id="8" name="TextBox 7">
            <a:extLst>
              <a:ext uri="{FF2B5EF4-FFF2-40B4-BE49-F238E27FC236}">
                <a16:creationId xmlns:a16="http://schemas.microsoft.com/office/drawing/2014/main" id="{B36E37A4-DEEB-4E4B-BA87-538EB334DC41}"/>
              </a:ext>
            </a:extLst>
          </p:cNvPr>
          <p:cNvSpPr txBox="1"/>
          <p:nvPr/>
        </p:nvSpPr>
        <p:spPr>
          <a:xfrm>
            <a:off x="9049868" y="2342458"/>
            <a:ext cx="2622177" cy="369332"/>
          </a:xfrm>
          <a:prstGeom prst="rect">
            <a:avLst/>
          </a:prstGeom>
          <a:solidFill>
            <a:srgbClr val="FAA200"/>
          </a:solidFill>
        </p:spPr>
        <p:txBody>
          <a:bodyPr wrap="square" rtlCol="0">
            <a:spAutoFit/>
          </a:bodyPr>
          <a:lstStyle/>
          <a:p>
            <a:pPr algn="ctr"/>
            <a:r>
              <a:rPr lang="en-US" b="1" dirty="0">
                <a:solidFill>
                  <a:schemeClr val="bg1"/>
                </a:solidFill>
              </a:rPr>
              <a:t> DÖZÜMLÜLÜK</a:t>
            </a:r>
          </a:p>
        </p:txBody>
      </p:sp>
    </p:spTree>
    <p:extLst>
      <p:ext uri="{BB962C8B-B14F-4D97-AF65-F5344CB8AC3E}">
        <p14:creationId xmlns:p14="http://schemas.microsoft.com/office/powerpoint/2010/main" val="3634853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CF448F-AF1B-9E47-A83F-A86726AFA832}"/>
              </a:ext>
            </a:extLst>
          </p:cNvPr>
          <p:cNvPicPr>
            <a:picLocks noChangeAspect="1"/>
          </p:cNvPicPr>
          <p:nvPr/>
        </p:nvPicPr>
        <p:blipFill>
          <a:blip r:embed="rId3"/>
          <a:stretch>
            <a:fillRect/>
          </a:stretch>
        </p:blipFill>
        <p:spPr>
          <a:xfrm>
            <a:off x="829550" y="341566"/>
            <a:ext cx="10829050" cy="6224159"/>
          </a:xfrm>
          <a:prstGeom prst="rect">
            <a:avLst/>
          </a:prstGeom>
        </p:spPr>
      </p:pic>
      <p:sp>
        <p:nvSpPr>
          <p:cNvPr id="3" name="Rectangle 2">
            <a:extLst>
              <a:ext uri="{FF2B5EF4-FFF2-40B4-BE49-F238E27FC236}">
                <a16:creationId xmlns:a16="http://schemas.microsoft.com/office/drawing/2014/main" id="{333804D6-6198-BF4D-B697-07F38DC7203F}"/>
              </a:ext>
            </a:extLst>
          </p:cNvPr>
          <p:cNvSpPr/>
          <p:nvPr/>
        </p:nvSpPr>
        <p:spPr>
          <a:xfrm>
            <a:off x="7484054" y="6581001"/>
            <a:ext cx="4039760" cy="276999"/>
          </a:xfrm>
          <a:prstGeom prst="rect">
            <a:avLst/>
          </a:prstGeom>
        </p:spPr>
        <p:txBody>
          <a:bodyPr wrap="none">
            <a:spAutoFit/>
          </a:bodyPr>
          <a:lstStyle/>
          <a:p>
            <a:r>
              <a:rPr lang="en-US" sz="1200" dirty="0"/>
              <a:t>https://</a:t>
            </a:r>
            <a:r>
              <a:rPr lang="en-US" sz="1200" dirty="0" err="1"/>
              <a:t>www.ncbi.nlm.nih.gov</a:t>
            </a:r>
            <a:r>
              <a:rPr lang="en-US" sz="1200" dirty="0"/>
              <a:t>/</a:t>
            </a:r>
            <a:r>
              <a:rPr lang="en-US" sz="1200" dirty="0" err="1"/>
              <a:t>pmc</a:t>
            </a:r>
            <a:r>
              <a:rPr lang="en-US" sz="1200" dirty="0"/>
              <a:t>/articles/PMC4711509/</a:t>
            </a:r>
          </a:p>
        </p:txBody>
      </p:sp>
    </p:spTree>
    <p:extLst>
      <p:ext uri="{BB962C8B-B14F-4D97-AF65-F5344CB8AC3E}">
        <p14:creationId xmlns:p14="http://schemas.microsoft.com/office/powerpoint/2010/main" val="1636706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8621A3-F5AF-1745-8499-9B29F8E398E3}"/>
              </a:ext>
            </a:extLst>
          </p:cNvPr>
          <p:cNvPicPr>
            <a:picLocks noChangeAspect="1"/>
          </p:cNvPicPr>
          <p:nvPr/>
        </p:nvPicPr>
        <p:blipFill>
          <a:blip r:embed="rId3"/>
          <a:stretch>
            <a:fillRect/>
          </a:stretch>
        </p:blipFill>
        <p:spPr>
          <a:xfrm>
            <a:off x="779929" y="0"/>
            <a:ext cx="6908800" cy="6286500"/>
          </a:xfrm>
          <a:prstGeom prst="rect">
            <a:avLst/>
          </a:prstGeom>
        </p:spPr>
      </p:pic>
      <p:pic>
        <p:nvPicPr>
          <p:cNvPr id="6" name="Content Placeholder 3">
            <a:extLst>
              <a:ext uri="{FF2B5EF4-FFF2-40B4-BE49-F238E27FC236}">
                <a16:creationId xmlns:a16="http://schemas.microsoft.com/office/drawing/2014/main" id="{9FFFF263-FE63-1943-8A4A-CEB92C86D16D}"/>
              </a:ext>
            </a:extLst>
          </p:cNvPr>
          <p:cNvPicPr>
            <a:picLocks noChangeAspect="1"/>
          </p:cNvPicPr>
          <p:nvPr/>
        </p:nvPicPr>
        <p:blipFill>
          <a:blip r:embed="rId4"/>
          <a:stretch>
            <a:fillRect/>
          </a:stretch>
        </p:blipFill>
        <p:spPr>
          <a:xfrm>
            <a:off x="5394960" y="2948501"/>
            <a:ext cx="6646238" cy="3762632"/>
          </a:xfrm>
          <a:prstGeom prst="rect">
            <a:avLst/>
          </a:prstGeom>
        </p:spPr>
      </p:pic>
      <p:sp>
        <p:nvSpPr>
          <p:cNvPr id="7" name="Rectangle 6">
            <a:extLst>
              <a:ext uri="{FF2B5EF4-FFF2-40B4-BE49-F238E27FC236}">
                <a16:creationId xmlns:a16="http://schemas.microsoft.com/office/drawing/2014/main" id="{2932F584-937B-C24A-91DD-B52171611D9A}"/>
              </a:ext>
            </a:extLst>
          </p:cNvPr>
          <p:cNvSpPr/>
          <p:nvPr/>
        </p:nvSpPr>
        <p:spPr>
          <a:xfrm>
            <a:off x="687778" y="6447197"/>
            <a:ext cx="4058162" cy="276999"/>
          </a:xfrm>
          <a:prstGeom prst="rect">
            <a:avLst/>
          </a:prstGeom>
        </p:spPr>
        <p:txBody>
          <a:bodyPr wrap="none">
            <a:spAutoFit/>
          </a:bodyPr>
          <a:lstStyle/>
          <a:p>
            <a:r>
              <a:rPr lang="en-US" sz="1200" b="1" i="1" dirty="0"/>
              <a:t>https://</a:t>
            </a:r>
            <a:r>
              <a:rPr lang="en-US" sz="1200" b="1" i="1" dirty="0" err="1"/>
              <a:t>www.ncbi.nlm.nih.gov</a:t>
            </a:r>
            <a:r>
              <a:rPr lang="en-US" sz="1200" b="1" i="1" dirty="0"/>
              <a:t>/</a:t>
            </a:r>
            <a:r>
              <a:rPr lang="en-US" sz="1200" b="1" i="1" dirty="0" err="1"/>
              <a:t>pmc</a:t>
            </a:r>
            <a:r>
              <a:rPr lang="en-US" sz="1200" b="1" i="1" dirty="0"/>
              <a:t>/articles/PMC4711509/</a:t>
            </a:r>
          </a:p>
        </p:txBody>
      </p:sp>
      <p:sp>
        <p:nvSpPr>
          <p:cNvPr id="5" name="Title 1">
            <a:extLst>
              <a:ext uri="{FF2B5EF4-FFF2-40B4-BE49-F238E27FC236}">
                <a16:creationId xmlns:a16="http://schemas.microsoft.com/office/drawing/2014/main" id="{2358EA78-370A-8C4A-98D8-AFEDBC1CE9E7}"/>
              </a:ext>
            </a:extLst>
          </p:cNvPr>
          <p:cNvSpPr>
            <a:spLocks noGrp="1"/>
          </p:cNvSpPr>
          <p:nvPr>
            <p:ph type="title"/>
          </p:nvPr>
        </p:nvSpPr>
        <p:spPr>
          <a:xfrm>
            <a:off x="8295471" y="453788"/>
            <a:ext cx="3138985" cy="1485900"/>
          </a:xfrm>
        </p:spPr>
        <p:txBody>
          <a:bodyPr>
            <a:normAutofit fontScale="90000"/>
          </a:bodyPr>
          <a:lstStyle/>
          <a:p>
            <a:r>
              <a:rPr lang="en-US" dirty="0" err="1">
                <a:solidFill>
                  <a:srgbClr val="0070C0"/>
                </a:solidFill>
                <a:latin typeface="Arial" panose="020B0604020202020204" pitchFamily="34" charset="0"/>
                <a:cs typeface="Arial" panose="020B0604020202020204" pitchFamily="34" charset="0"/>
              </a:rPr>
              <a:t>Hansı</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idman</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növündə</a:t>
            </a:r>
            <a:r>
              <a:rPr lang="en-US" dirty="0">
                <a:solidFill>
                  <a:srgbClr val="0070C0"/>
                </a:solidFill>
                <a:latin typeface="Arial" panose="020B0604020202020204" pitchFamily="34" charset="0"/>
                <a:cs typeface="Arial" panose="020B0604020202020204" pitchFamily="34" charset="0"/>
              </a:rPr>
              <a:t> AF </a:t>
            </a:r>
            <a:r>
              <a:rPr lang="en-US" dirty="0" err="1">
                <a:solidFill>
                  <a:srgbClr val="0070C0"/>
                </a:solidFill>
                <a:latin typeface="Arial" panose="020B0604020202020204" pitchFamily="34" charset="0"/>
                <a:cs typeface="Arial" panose="020B0604020202020204" pitchFamily="34" charset="0"/>
              </a:rPr>
              <a:t>riski</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daha</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yüksəkdir</a:t>
            </a:r>
            <a:r>
              <a:rPr lang="en-US" dirty="0">
                <a:solidFill>
                  <a:srgbClr val="0070C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78120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55E5F7-6768-7549-92A5-C7A229CC72B4}"/>
              </a:ext>
            </a:extLst>
          </p:cNvPr>
          <p:cNvPicPr>
            <a:picLocks noChangeAspect="1"/>
          </p:cNvPicPr>
          <p:nvPr/>
        </p:nvPicPr>
        <p:blipFill>
          <a:blip r:embed="rId2"/>
          <a:stretch>
            <a:fillRect/>
          </a:stretch>
        </p:blipFill>
        <p:spPr>
          <a:xfrm>
            <a:off x="5172502" y="259307"/>
            <a:ext cx="6851299" cy="6168788"/>
          </a:xfrm>
          <a:prstGeom prst="rect">
            <a:avLst/>
          </a:prstGeom>
          <a:ln>
            <a:solidFill>
              <a:srgbClr val="FF0000"/>
            </a:solidFill>
          </a:ln>
        </p:spPr>
      </p:pic>
      <p:sp>
        <p:nvSpPr>
          <p:cNvPr id="5" name="Title 4">
            <a:extLst>
              <a:ext uri="{FF2B5EF4-FFF2-40B4-BE49-F238E27FC236}">
                <a16:creationId xmlns:a16="http://schemas.microsoft.com/office/drawing/2014/main" id="{6F78976B-E4F1-5D4B-A4DA-27D4709D1A2D}"/>
              </a:ext>
            </a:extLst>
          </p:cNvPr>
          <p:cNvSpPr>
            <a:spLocks noGrp="1"/>
          </p:cNvSpPr>
          <p:nvPr>
            <p:ph type="title"/>
          </p:nvPr>
        </p:nvSpPr>
        <p:spPr>
          <a:xfrm>
            <a:off x="941695" y="1218062"/>
            <a:ext cx="3616657" cy="1485900"/>
          </a:xfrm>
        </p:spPr>
        <p:txBody>
          <a:bodyPr>
            <a:noAutofit/>
          </a:bodyPr>
          <a:lstStyle/>
          <a:p>
            <a:r>
              <a:rPr lang="en-US" sz="3200" dirty="0" err="1">
                <a:solidFill>
                  <a:schemeClr val="bg1"/>
                </a:solidFill>
                <a:latin typeface="Arial" panose="020B0604020202020204" pitchFamily="34" charset="0"/>
                <a:cs typeface="Arial" panose="020B0604020202020204" pitchFamily="34" charset="0"/>
              </a:rPr>
              <a:t>Idmançılar</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arasında</a:t>
            </a:r>
            <a:r>
              <a:rPr lang="en-US" sz="3200" dirty="0">
                <a:solidFill>
                  <a:schemeClr val="bg1"/>
                </a:solidFill>
                <a:latin typeface="Arial" panose="020B0604020202020204" pitchFamily="34" charset="0"/>
                <a:cs typeface="Arial" panose="020B0604020202020204" pitchFamily="34" charset="0"/>
              </a:rPr>
              <a:t> AF-</a:t>
            </a:r>
            <a:r>
              <a:rPr lang="en-US" sz="3200" dirty="0" err="1">
                <a:solidFill>
                  <a:schemeClr val="bg1"/>
                </a:solidFill>
                <a:latin typeface="Arial" panose="020B0604020202020204" pitchFamily="34" charset="0"/>
                <a:cs typeface="Arial" panose="020B0604020202020204" pitchFamily="34" charset="0"/>
              </a:rPr>
              <a:t>nin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meydana</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çıxma</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tezliyinin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yaş</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və</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cins</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ilə</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əlaqəsi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varmı</a:t>
            </a:r>
            <a:endParaRPr lang="en-US" sz="32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A95DB04-5807-8245-9042-326FD7D6BC31}"/>
              </a:ext>
            </a:extLst>
          </p:cNvPr>
          <p:cNvSpPr/>
          <p:nvPr/>
        </p:nvSpPr>
        <p:spPr>
          <a:xfrm>
            <a:off x="4849503" y="6428095"/>
            <a:ext cx="8898341" cy="276999"/>
          </a:xfrm>
          <a:prstGeom prst="rect">
            <a:avLst/>
          </a:prstGeom>
        </p:spPr>
        <p:txBody>
          <a:bodyPr wrap="square">
            <a:spAutoFit/>
          </a:bodyPr>
          <a:lstStyle/>
          <a:p>
            <a:r>
              <a:rPr lang="en-IE" sz="1200" b="1" dirty="0">
                <a:latin typeface="Arial" panose="020B0604020202020204" pitchFamily="34" charset="0"/>
                <a:cs typeface="Arial" panose="020B0604020202020204" pitchFamily="34" charset="0"/>
              </a:rPr>
              <a:t>Canadian Family Physician • Le </a:t>
            </a:r>
            <a:r>
              <a:rPr lang="en-IE" sz="1200" b="1" dirty="0" err="1">
                <a:latin typeface="Arial" panose="020B0604020202020204" pitchFamily="34" charset="0"/>
                <a:cs typeface="Arial" panose="020B0604020202020204" pitchFamily="34" charset="0"/>
              </a:rPr>
              <a:t>Médecin</a:t>
            </a:r>
            <a:r>
              <a:rPr lang="en-IE" sz="1200" b="1" dirty="0">
                <a:latin typeface="Arial" panose="020B0604020202020204" pitchFamily="34" charset="0"/>
                <a:cs typeface="Arial" panose="020B0604020202020204" pitchFamily="34" charset="0"/>
              </a:rPr>
              <a:t> de </a:t>
            </a:r>
            <a:r>
              <a:rPr lang="en-IE" sz="1200" b="1" dirty="0" err="1">
                <a:latin typeface="Arial" panose="020B0604020202020204" pitchFamily="34" charset="0"/>
                <a:cs typeface="Arial" panose="020B0604020202020204" pitchFamily="34" charset="0"/>
              </a:rPr>
              <a:t>famille</a:t>
            </a:r>
            <a:r>
              <a:rPr lang="en-IE" sz="1200" b="1" dirty="0">
                <a:latin typeface="Arial" panose="020B0604020202020204" pitchFamily="34" charset="0"/>
                <a:cs typeface="Arial" panose="020B0604020202020204" pitchFamily="34" charset="0"/>
              </a:rPr>
              <a:t> </a:t>
            </a:r>
            <a:r>
              <a:rPr lang="en-IE" sz="1200" b="1" dirty="0" err="1">
                <a:latin typeface="Arial" panose="020B0604020202020204" pitchFamily="34" charset="0"/>
                <a:cs typeface="Arial" panose="020B0604020202020204" pitchFamily="34" charset="0"/>
              </a:rPr>
              <a:t>canadien</a:t>
            </a:r>
            <a:r>
              <a:rPr lang="en-IE" sz="1200" b="1" dirty="0">
                <a:latin typeface="Arial" panose="020B0604020202020204" pitchFamily="34" charset="0"/>
                <a:cs typeface="Arial" panose="020B0604020202020204" pitchFamily="34" charset="0"/>
              </a:rPr>
              <a:t> | Vol 61: </a:t>
            </a:r>
            <a:r>
              <a:rPr lang="en-IE" sz="1200" b="1" dirty="0" err="1">
                <a:latin typeface="Arial" panose="020B0604020202020204" pitchFamily="34" charset="0"/>
                <a:cs typeface="Arial" panose="020B0604020202020204" pitchFamily="34" charset="0"/>
              </a:rPr>
              <a:t>december</a:t>
            </a:r>
            <a:r>
              <a:rPr lang="en-IE" sz="1200" b="1" dirty="0">
                <a:latin typeface="Arial" panose="020B0604020202020204" pitchFamily="34" charset="0"/>
                <a:cs typeface="Arial" panose="020B0604020202020204" pitchFamily="34" charset="0"/>
              </a:rPr>
              <a:t> • </a:t>
            </a:r>
            <a:r>
              <a:rPr lang="en-IE" sz="1200" b="1" dirty="0" err="1">
                <a:latin typeface="Arial" panose="020B0604020202020204" pitchFamily="34" charset="0"/>
                <a:cs typeface="Arial" panose="020B0604020202020204" pitchFamily="34" charset="0"/>
              </a:rPr>
              <a:t>décembre</a:t>
            </a:r>
            <a:r>
              <a:rPr lang="en-IE" sz="1200" b="1" dirty="0">
                <a:latin typeface="Arial" panose="020B0604020202020204" pitchFamily="34" charset="0"/>
                <a:cs typeface="Arial" panose="020B0604020202020204" pitchFamily="34" charset="0"/>
              </a:rPr>
              <a:t> 2015</a:t>
            </a: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9382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6DE3CB-6572-C847-BD24-ACEA4D6BABB7}"/>
              </a:ext>
            </a:extLst>
          </p:cNvPr>
          <p:cNvPicPr>
            <a:picLocks noChangeAspect="1"/>
          </p:cNvPicPr>
          <p:nvPr/>
        </p:nvPicPr>
        <p:blipFill>
          <a:blip r:embed="rId2"/>
          <a:stretch>
            <a:fillRect/>
          </a:stretch>
        </p:blipFill>
        <p:spPr>
          <a:xfrm>
            <a:off x="6074227" y="0"/>
            <a:ext cx="5849841" cy="6763871"/>
          </a:xfrm>
          <a:prstGeom prst="rect">
            <a:avLst/>
          </a:prstGeom>
        </p:spPr>
      </p:pic>
      <p:sp>
        <p:nvSpPr>
          <p:cNvPr id="3" name="Rectangle 2">
            <a:extLst>
              <a:ext uri="{FF2B5EF4-FFF2-40B4-BE49-F238E27FC236}">
                <a16:creationId xmlns:a16="http://schemas.microsoft.com/office/drawing/2014/main" id="{89067329-FB21-6742-91C2-AB0A320C6A5B}"/>
              </a:ext>
            </a:extLst>
          </p:cNvPr>
          <p:cNvSpPr/>
          <p:nvPr/>
        </p:nvSpPr>
        <p:spPr>
          <a:xfrm>
            <a:off x="772510" y="321680"/>
            <a:ext cx="5116553" cy="6217087"/>
          </a:xfrm>
          <a:prstGeom prst="rect">
            <a:avLst/>
          </a:prstGeom>
        </p:spPr>
        <p:txBody>
          <a:bodyPr wrap="square">
            <a:spAutoFit/>
          </a:bodyPr>
          <a:lstStyle/>
          <a:p>
            <a:endParaRPr lang="en-IE" sz="2000" b="1" dirty="0">
              <a:solidFill>
                <a:schemeClr val="bg1"/>
              </a:solidFill>
              <a:latin typeface="Arial" panose="020B0604020202020204" pitchFamily="34" charset="0"/>
              <a:cs typeface="Arial" panose="020B0604020202020204" pitchFamily="34" charset="0"/>
            </a:endParaRPr>
          </a:p>
          <a:p>
            <a:r>
              <a:rPr lang="en-IE" sz="2000" b="1" dirty="0" err="1">
                <a:solidFill>
                  <a:schemeClr val="bg1"/>
                </a:solidFill>
                <a:latin typeface="Arial" panose="020B0604020202020204" pitchFamily="34" charset="0"/>
                <a:cs typeface="Arial" panose="020B0604020202020204" pitchFamily="34" charset="0"/>
              </a:rPr>
              <a:t>Tədqiqat</a:t>
            </a:r>
            <a:r>
              <a:rPr lang="en-IE" sz="2000" b="1" dirty="0">
                <a:solidFill>
                  <a:schemeClr val="bg1"/>
                </a:solidFill>
                <a:latin typeface="Arial" panose="020B0604020202020204" pitchFamily="34" charset="0"/>
                <a:cs typeface="Arial" panose="020B0604020202020204" pitchFamily="34" charset="0"/>
              </a:rPr>
              <a:t> </a:t>
            </a:r>
            <a:r>
              <a:rPr lang="en-IE" sz="2000" b="1" dirty="0" err="1">
                <a:solidFill>
                  <a:schemeClr val="bg1"/>
                </a:solidFill>
                <a:latin typeface="Arial" panose="020B0604020202020204" pitchFamily="34" charset="0"/>
                <a:cs typeface="Arial" panose="020B0604020202020204" pitchFamily="34" charset="0"/>
              </a:rPr>
              <a:t>xarakterli</a:t>
            </a:r>
            <a:r>
              <a:rPr lang="en-IE" sz="2000" b="1" dirty="0">
                <a:solidFill>
                  <a:schemeClr val="bg1"/>
                </a:solidFill>
                <a:latin typeface="Arial" panose="020B0604020202020204" pitchFamily="34" charset="0"/>
                <a:cs typeface="Arial" panose="020B0604020202020204" pitchFamily="34" charset="0"/>
              </a:rPr>
              <a:t>  1990 - 2 </a:t>
            </a:r>
            <a:r>
              <a:rPr lang="en-IE" sz="2000" b="1" dirty="0" err="1">
                <a:solidFill>
                  <a:schemeClr val="bg1"/>
                </a:solidFill>
                <a:latin typeface="Arial" panose="020B0604020202020204" pitchFamily="34" charset="0"/>
                <a:cs typeface="Arial" panose="020B0604020202020204" pitchFamily="34" charset="0"/>
              </a:rPr>
              <a:t>dekabr</a:t>
            </a:r>
            <a:r>
              <a:rPr lang="en-IE" sz="2000" b="1" dirty="0">
                <a:solidFill>
                  <a:schemeClr val="bg1"/>
                </a:solidFill>
                <a:latin typeface="Arial" panose="020B0604020202020204" pitchFamily="34" charset="0"/>
                <a:cs typeface="Arial" panose="020B0604020202020204" pitchFamily="34" charset="0"/>
              </a:rPr>
              <a:t> 2020 </a:t>
            </a:r>
            <a:r>
              <a:rPr lang="en-IE" sz="2000" b="1" dirty="0" err="1">
                <a:solidFill>
                  <a:schemeClr val="bg1"/>
                </a:solidFill>
                <a:latin typeface="Arial" panose="020B0604020202020204" pitchFamily="34" charset="0"/>
                <a:cs typeface="Arial" panose="020B0604020202020204" pitchFamily="34" charset="0"/>
              </a:rPr>
              <a:t>tarixində</a:t>
            </a:r>
            <a:r>
              <a:rPr lang="en-IE" sz="2000" b="1" dirty="0">
                <a:solidFill>
                  <a:schemeClr val="bg1"/>
                </a:solidFill>
                <a:latin typeface="Arial" panose="020B0604020202020204" pitchFamily="34" charset="0"/>
                <a:cs typeface="Arial" panose="020B0604020202020204" pitchFamily="34" charset="0"/>
              </a:rPr>
              <a:t> </a:t>
            </a:r>
            <a:r>
              <a:rPr lang="en-IE" sz="2000" b="1" dirty="0" err="1">
                <a:solidFill>
                  <a:schemeClr val="bg1"/>
                </a:solidFill>
                <a:latin typeface="Arial" panose="020B0604020202020204" pitchFamily="34" charset="0"/>
                <a:cs typeface="Arial" panose="020B0604020202020204" pitchFamily="34" charset="0"/>
              </a:rPr>
              <a:t>dərc</a:t>
            </a:r>
            <a:r>
              <a:rPr lang="en-IE" sz="2000" b="1" dirty="0">
                <a:solidFill>
                  <a:schemeClr val="bg1"/>
                </a:solidFill>
                <a:latin typeface="Arial" panose="020B0604020202020204" pitchFamily="34" charset="0"/>
                <a:cs typeface="Arial" panose="020B0604020202020204" pitchFamily="34" charset="0"/>
              </a:rPr>
              <a:t> </a:t>
            </a:r>
            <a:r>
              <a:rPr lang="en-IE" sz="2000" b="1" dirty="0" err="1">
                <a:solidFill>
                  <a:schemeClr val="bg1"/>
                </a:solidFill>
                <a:latin typeface="Arial" panose="020B0604020202020204" pitchFamily="34" charset="0"/>
                <a:cs typeface="Arial" panose="020B0604020202020204" pitchFamily="34" charset="0"/>
              </a:rPr>
              <a:t>olunmuş</a:t>
            </a:r>
            <a:r>
              <a:rPr lang="en-IE" sz="2000" b="1" dirty="0">
                <a:solidFill>
                  <a:schemeClr val="bg1"/>
                </a:solidFill>
                <a:latin typeface="Arial" panose="020B0604020202020204" pitchFamily="34" charset="0"/>
                <a:cs typeface="Arial" panose="020B0604020202020204" pitchFamily="34" charset="0"/>
              </a:rPr>
              <a:t> </a:t>
            </a:r>
            <a:r>
              <a:rPr lang="en-IE" sz="2000" b="1" dirty="0" err="1">
                <a:solidFill>
                  <a:schemeClr val="bg1"/>
                </a:solidFill>
                <a:latin typeface="Arial" panose="020B0604020202020204" pitchFamily="34" charset="0"/>
                <a:cs typeface="Arial" panose="020B0604020202020204" pitchFamily="34" charset="0"/>
              </a:rPr>
              <a:t>elmi</a:t>
            </a:r>
            <a:r>
              <a:rPr lang="en-IE" sz="2000" b="1" dirty="0">
                <a:solidFill>
                  <a:schemeClr val="bg1"/>
                </a:solidFill>
                <a:latin typeface="Arial" panose="020B0604020202020204" pitchFamily="34" charset="0"/>
                <a:cs typeface="Arial" panose="020B0604020202020204" pitchFamily="34" charset="0"/>
              </a:rPr>
              <a:t> </a:t>
            </a:r>
            <a:r>
              <a:rPr lang="en-IE" sz="2000" b="1" dirty="0" err="1">
                <a:solidFill>
                  <a:schemeClr val="bg1"/>
                </a:solidFill>
                <a:latin typeface="Arial" panose="020B0604020202020204" pitchFamily="34" charset="0"/>
                <a:cs typeface="Arial" panose="020B0604020202020204" pitchFamily="34" charset="0"/>
              </a:rPr>
              <a:t>məqalələr</a:t>
            </a:r>
            <a:r>
              <a:rPr lang="en-IE" sz="2000" b="1" dirty="0">
                <a:solidFill>
                  <a:schemeClr val="bg1"/>
                </a:solidFill>
                <a:latin typeface="Arial" panose="020B0604020202020204" pitchFamily="34" charset="0"/>
                <a:cs typeface="Arial" panose="020B0604020202020204" pitchFamily="34" charset="0"/>
              </a:rPr>
              <a:t> </a:t>
            </a:r>
            <a:r>
              <a:rPr lang="en-IE" sz="2000" b="1" dirty="0" err="1">
                <a:solidFill>
                  <a:schemeClr val="bg1"/>
                </a:solidFill>
                <a:latin typeface="Arial" panose="020B0604020202020204" pitchFamily="34" charset="0"/>
                <a:cs typeface="Arial" panose="020B0604020202020204" pitchFamily="34" charset="0"/>
              </a:rPr>
              <a:t>analiz</a:t>
            </a:r>
            <a:r>
              <a:rPr lang="en-IE" sz="2000" b="1" dirty="0">
                <a:solidFill>
                  <a:schemeClr val="bg1"/>
                </a:solidFill>
                <a:latin typeface="Arial" panose="020B0604020202020204" pitchFamily="34" charset="0"/>
                <a:cs typeface="Arial" panose="020B0604020202020204" pitchFamily="34" charset="0"/>
              </a:rPr>
              <a:t> </a:t>
            </a:r>
            <a:r>
              <a:rPr lang="en-IE" sz="2000" b="1" dirty="0" err="1">
                <a:solidFill>
                  <a:schemeClr val="bg1"/>
                </a:solidFill>
                <a:latin typeface="Arial" panose="020B0604020202020204" pitchFamily="34" charset="0"/>
                <a:cs typeface="Arial" panose="020B0604020202020204" pitchFamily="34" charset="0"/>
              </a:rPr>
              <a:t>olunmuşdur</a:t>
            </a:r>
            <a:r>
              <a:rPr lang="en-IE" sz="2000" b="1" dirty="0">
                <a:solidFill>
                  <a:schemeClr val="bg1"/>
                </a:solidFill>
                <a:latin typeface="Arial" panose="020B0604020202020204" pitchFamily="34" charset="0"/>
                <a:cs typeface="Arial" panose="020B0604020202020204" pitchFamily="34" charset="0"/>
              </a:rPr>
              <a:t>. </a:t>
            </a:r>
            <a:r>
              <a:rPr lang="az-Latn-AZ" sz="2000" b="1" dirty="0">
                <a:solidFill>
                  <a:schemeClr val="bg1"/>
                </a:solidFill>
                <a:latin typeface="Arial" panose="020B0604020202020204" pitchFamily="34" charset="0"/>
                <a:cs typeface="Arial" panose="020B0604020202020204" pitchFamily="34" charset="0"/>
              </a:rPr>
              <a:t> </a:t>
            </a:r>
          </a:p>
          <a:p>
            <a:endParaRPr lang="en-US" sz="2000" b="1" dirty="0">
              <a:solidFill>
                <a:schemeClr val="bg1"/>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2000" b="1" dirty="0" err="1">
                <a:solidFill>
                  <a:schemeClr val="bg1"/>
                </a:solidFill>
                <a:latin typeface="Arial" panose="020B0604020202020204" pitchFamily="34" charset="0"/>
                <a:cs typeface="Arial" panose="020B0604020202020204" pitchFamily="34" charset="0"/>
              </a:rPr>
              <a:t>İdmançılarda</a:t>
            </a:r>
            <a:r>
              <a:rPr lang="en-US" sz="2000" b="1" dirty="0">
                <a:solidFill>
                  <a:schemeClr val="bg1"/>
                </a:solidFill>
                <a:latin typeface="Arial" panose="020B0604020202020204" pitchFamily="34" charset="0"/>
                <a:cs typeface="Arial" panose="020B0604020202020204" pitchFamily="34" charset="0"/>
              </a:rPr>
              <a:t> AF </a:t>
            </a:r>
            <a:r>
              <a:rPr lang="en-US" sz="2000" b="1" dirty="0" err="1">
                <a:solidFill>
                  <a:schemeClr val="bg1"/>
                </a:solidFill>
                <a:latin typeface="Arial" panose="020B0604020202020204" pitchFamily="34" charset="0"/>
                <a:cs typeface="Arial" panose="020B0604020202020204" pitchFamily="34" charset="0"/>
              </a:rPr>
              <a:t>inkişaf</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riski</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qeyri-idmançı</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idarələrə</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nisbətən</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əhəmiyyətli</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dərəcədə</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yüksəkdir</a:t>
            </a:r>
            <a:r>
              <a:rPr lang="en-US" sz="2000" b="1" dirty="0">
                <a:solidFill>
                  <a:schemeClr val="bg1"/>
                </a:solidFill>
                <a:latin typeface="Arial" panose="020B0604020202020204" pitchFamily="34" charset="0"/>
                <a:cs typeface="Arial" panose="020B0604020202020204" pitchFamily="34" charset="0"/>
              </a:rPr>
              <a:t> (p&lt;0.001, Z=4.97). </a:t>
            </a:r>
          </a:p>
          <a:p>
            <a:pPr marL="285750" indent="-285750" algn="just">
              <a:buFont typeface="Arial" panose="020B0604020202020204" pitchFamily="34" charset="0"/>
              <a:buChar char="•"/>
            </a:pPr>
            <a:r>
              <a:rPr lang="en-US" sz="2000" b="1" dirty="0" err="1">
                <a:solidFill>
                  <a:schemeClr val="bg1"/>
                </a:solidFill>
                <a:latin typeface="Arial" panose="020B0604020202020204" pitchFamily="34" charset="0"/>
                <a:cs typeface="Arial" panose="020B0604020202020204" pitchFamily="34" charset="0"/>
              </a:rPr>
              <a:t>Məşq</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rejimi</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və</a:t>
            </a:r>
            <a:r>
              <a:rPr lang="en-US" sz="2000" b="1" dirty="0">
                <a:solidFill>
                  <a:schemeClr val="bg1"/>
                </a:solidFill>
                <a:latin typeface="Arial" panose="020B0604020202020204" pitchFamily="34" charset="0"/>
                <a:cs typeface="Arial" panose="020B0604020202020204" pitchFamily="34" charset="0"/>
              </a:rPr>
              <a:t> AF </a:t>
            </a:r>
            <a:r>
              <a:rPr lang="en-US" sz="2000" b="1" dirty="0" err="1">
                <a:solidFill>
                  <a:schemeClr val="bg1"/>
                </a:solidFill>
                <a:latin typeface="Arial" panose="020B0604020202020204" pitchFamily="34" charset="0"/>
                <a:cs typeface="Arial" panose="020B0604020202020204" pitchFamily="34" charset="0"/>
              </a:rPr>
              <a:t>riski</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arasında</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orta</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dərəcədə</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korrelyasiya</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var</a:t>
            </a:r>
            <a:r>
              <a:rPr lang="en-US" sz="2000" b="1" dirty="0">
                <a:solidFill>
                  <a:schemeClr val="bg1"/>
                </a:solidFill>
                <a:latin typeface="Arial" panose="020B0604020202020204" pitchFamily="34" charset="0"/>
                <a:cs typeface="Arial" panose="020B0604020202020204" pitchFamily="34" charset="0"/>
              </a:rPr>
              <a:t> (B=0.1259, p=0.0193), </a:t>
            </a:r>
          </a:p>
          <a:p>
            <a:pPr marL="285750" indent="-285750" algn="just">
              <a:buFont typeface="Arial" panose="020B0604020202020204" pitchFamily="34" charset="0"/>
              <a:buChar char="•"/>
            </a:pPr>
            <a:r>
              <a:rPr lang="en-US" sz="2000" b="1" dirty="0" err="1">
                <a:solidFill>
                  <a:schemeClr val="bg1"/>
                </a:solidFill>
                <a:latin typeface="Arial" panose="020B0604020202020204" pitchFamily="34" charset="0"/>
                <a:cs typeface="Arial" panose="020B0604020202020204" pitchFamily="34" charset="0"/>
              </a:rPr>
              <a:t>Qarışıq</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idman</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dözümlülük</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idmanından</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daha</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çox</a:t>
            </a:r>
            <a:r>
              <a:rPr lang="en-US" sz="2000" b="1" dirty="0">
                <a:solidFill>
                  <a:schemeClr val="bg1"/>
                </a:solidFill>
                <a:latin typeface="Arial" panose="020B0604020202020204" pitchFamily="34" charset="0"/>
                <a:cs typeface="Arial" panose="020B0604020202020204" pitchFamily="34" charset="0"/>
              </a:rPr>
              <a:t> AF </a:t>
            </a:r>
            <a:r>
              <a:rPr lang="en-US" sz="2000" b="1" dirty="0" err="1">
                <a:solidFill>
                  <a:schemeClr val="bg1"/>
                </a:solidFill>
                <a:latin typeface="Arial" panose="020B0604020202020204" pitchFamily="34" charset="0"/>
                <a:cs typeface="Arial" panose="020B0604020202020204" pitchFamily="34" charset="0"/>
              </a:rPr>
              <a:t>riski</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təşkil</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edir</a:t>
            </a:r>
            <a:r>
              <a:rPr lang="en-US" sz="2000" b="1" dirty="0">
                <a:solidFill>
                  <a:schemeClr val="bg1"/>
                </a:solidFill>
                <a:latin typeface="Arial" panose="020B0604020202020204" pitchFamily="34" charset="0"/>
                <a:cs typeface="Arial" panose="020B0604020202020204" pitchFamily="34" charset="0"/>
              </a:rPr>
              <a:t> (B=-0.5476,p= 0.0204). </a:t>
            </a:r>
          </a:p>
          <a:p>
            <a:pPr marL="285750" indent="-285750" algn="just">
              <a:buFont typeface="Arial" panose="020B0604020202020204" pitchFamily="34" charset="0"/>
              <a:buChar char="•"/>
            </a:pPr>
            <a:r>
              <a:rPr lang="en-US" sz="2000" b="1" dirty="0" err="1">
                <a:solidFill>
                  <a:schemeClr val="bg1"/>
                </a:solidFill>
                <a:latin typeface="Arial" panose="020B0604020202020204" pitchFamily="34" charset="0"/>
                <a:cs typeface="Arial" panose="020B0604020202020204" pitchFamily="34" charset="0"/>
              </a:rPr>
              <a:t>Gənc</a:t>
            </a:r>
            <a:r>
              <a:rPr lang="en-US" sz="2000" b="1" dirty="0">
                <a:solidFill>
                  <a:schemeClr val="bg1"/>
                </a:solidFill>
                <a:latin typeface="Arial" panose="020B0604020202020204" pitchFamily="34" charset="0"/>
                <a:cs typeface="Arial" panose="020B0604020202020204" pitchFamily="34" charset="0"/>
              </a:rPr>
              <a:t> (&lt;55  </a:t>
            </a:r>
            <a:r>
              <a:rPr lang="en-US" sz="2000" b="1" dirty="0" err="1">
                <a:solidFill>
                  <a:schemeClr val="bg1"/>
                </a:solidFill>
                <a:latin typeface="Arial" panose="020B0604020202020204" pitchFamily="34" charset="0"/>
                <a:cs typeface="Arial" panose="020B0604020202020204" pitchFamily="34" charset="0"/>
              </a:rPr>
              <a:t>yaş</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idmançılarda</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yaşlı</a:t>
            </a:r>
            <a:r>
              <a:rPr lang="en-US" sz="2000" b="1" dirty="0">
                <a:solidFill>
                  <a:schemeClr val="bg1"/>
                </a:solidFill>
                <a:latin typeface="Arial" panose="020B0604020202020204" pitchFamily="34" charset="0"/>
                <a:cs typeface="Arial" panose="020B0604020202020204" pitchFamily="34" charset="0"/>
              </a:rPr>
              <a:t> (≥55  </a:t>
            </a:r>
            <a:r>
              <a:rPr lang="en-US" sz="2000" b="1" dirty="0" err="1">
                <a:solidFill>
                  <a:schemeClr val="bg1"/>
                </a:solidFill>
                <a:latin typeface="Arial" panose="020B0604020202020204" pitchFamily="34" charset="0"/>
                <a:cs typeface="Arial" panose="020B0604020202020204" pitchFamily="34" charset="0"/>
              </a:rPr>
              <a:t>yaş</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idmançılarla</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müqayisədə</a:t>
            </a:r>
            <a:r>
              <a:rPr lang="en-US" sz="2000" b="1" dirty="0">
                <a:solidFill>
                  <a:schemeClr val="bg1"/>
                </a:solidFill>
                <a:latin typeface="Arial" panose="020B0604020202020204" pitchFamily="34" charset="0"/>
                <a:cs typeface="Arial" panose="020B0604020202020204" pitchFamily="34" charset="0"/>
              </a:rPr>
              <a:t> AF-</a:t>
            </a:r>
            <a:r>
              <a:rPr lang="en-US" sz="2000" b="1" dirty="0" err="1">
                <a:solidFill>
                  <a:schemeClr val="bg1"/>
                </a:solidFill>
                <a:latin typeface="Arial" panose="020B0604020202020204" pitchFamily="34" charset="0"/>
                <a:cs typeface="Arial" panose="020B0604020202020204" pitchFamily="34" charset="0"/>
              </a:rPr>
              <a:t>nin</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inkişaf</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etmə</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ehtimalı</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daha</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yüksəkdir</a:t>
            </a:r>
            <a:r>
              <a:rPr lang="en-US" sz="2000" b="1" dirty="0">
                <a:solidFill>
                  <a:schemeClr val="bg1"/>
                </a:solidFill>
                <a:latin typeface="Arial" panose="020B0604020202020204" pitchFamily="34" charset="0"/>
                <a:cs typeface="Arial" panose="020B0604020202020204" pitchFamily="34" charset="0"/>
              </a:rPr>
              <a:t> (B=−0,02293, p&lt;0,001).</a:t>
            </a:r>
            <a:r>
              <a:rPr lang="en-IE" sz="2000" b="1" dirty="0">
                <a:solidFill>
                  <a:schemeClr val="bg1"/>
                </a:solidFill>
                <a:latin typeface="Arial" panose="020B0604020202020204" pitchFamily="34" charset="0"/>
                <a:cs typeface="Arial" panose="020B0604020202020204" pitchFamily="34" charset="0"/>
              </a:rPr>
              <a:t> </a:t>
            </a:r>
          </a:p>
          <a:p>
            <a:pPr algn="just"/>
            <a:endParaRPr lang="en-US" sz="2000" b="1"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A19A85E-8C40-8943-9FA4-64D4D911D7BA}"/>
              </a:ext>
            </a:extLst>
          </p:cNvPr>
          <p:cNvSpPr/>
          <p:nvPr/>
        </p:nvSpPr>
        <p:spPr>
          <a:xfrm>
            <a:off x="941081" y="6394539"/>
            <a:ext cx="4869475" cy="369332"/>
          </a:xfrm>
          <a:prstGeom prst="rect">
            <a:avLst/>
          </a:prstGeom>
        </p:spPr>
        <p:txBody>
          <a:bodyPr wrap="none">
            <a:spAutoFit/>
          </a:bodyPr>
          <a:lstStyle/>
          <a:p>
            <a:r>
              <a:rPr lang="en-IE" b="1" i="1" dirty="0">
                <a:latin typeface="interfaceregular"/>
                <a:hlinkClick r:id="rId3">
                  <a:extLst>
                    <a:ext uri="{A12FA001-AC4F-418D-AE19-62706E023703}">
                      <ahyp:hlinkClr xmlns:ahyp="http://schemas.microsoft.com/office/drawing/2018/hyperlinkcolor" val="tx"/>
                    </a:ext>
                  </a:extLst>
                </a:hlinkClick>
              </a:rPr>
              <a:t>http://dx.doi.org/10.1136/bjsports-2021-103994</a:t>
            </a:r>
            <a:endParaRPr lang="en-US" b="1" i="1" dirty="0"/>
          </a:p>
        </p:txBody>
      </p:sp>
    </p:spTree>
    <p:extLst>
      <p:ext uri="{BB962C8B-B14F-4D97-AF65-F5344CB8AC3E}">
        <p14:creationId xmlns:p14="http://schemas.microsoft.com/office/powerpoint/2010/main" val="1864584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5EFBBB7-726F-4942-B522-79B486F66C04}"/>
              </a:ext>
            </a:extLst>
          </p:cNvPr>
          <p:cNvSpPr>
            <a:spLocks noGrp="1"/>
          </p:cNvSpPr>
          <p:nvPr>
            <p:ph idx="1"/>
          </p:nvPr>
        </p:nvSpPr>
        <p:spPr>
          <a:xfrm>
            <a:off x="5264106" y="264476"/>
            <a:ext cx="6359237" cy="2765327"/>
          </a:xfrm>
        </p:spPr>
        <p:txBody>
          <a:bodyPr>
            <a:normAutofit/>
          </a:bodyPr>
          <a:lstStyle/>
          <a:p>
            <a:pPr algn="just"/>
            <a:r>
              <a:rPr lang="en-IE" b="1" dirty="0">
                <a:latin typeface="Arial" panose="020B0604020202020204" pitchFamily="34" charset="0"/>
                <a:cs typeface="Arial" panose="020B0604020202020204" pitchFamily="34" charset="0"/>
              </a:rPr>
              <a:t>Risk </a:t>
            </a:r>
            <a:r>
              <a:rPr lang="en-IE" b="1" dirty="0" err="1">
                <a:latin typeface="Arial" panose="020B0604020202020204" pitchFamily="34" charset="0"/>
                <a:cs typeface="Arial" panose="020B0604020202020204" pitchFamily="34" charset="0"/>
              </a:rPr>
              <a:t>amilləri</a:t>
            </a:r>
            <a:r>
              <a:rPr lang="en-IE" b="1" dirty="0">
                <a:latin typeface="Arial" panose="020B0604020202020204" pitchFamily="34" charset="0"/>
                <a:cs typeface="Arial" panose="020B0604020202020204" pitchFamily="34" charset="0"/>
              </a:rPr>
              <a:t> -  </a:t>
            </a:r>
            <a:r>
              <a:rPr lang="en-IE" b="1" dirty="0" err="1">
                <a:latin typeface="Arial" panose="020B0604020202020204" pitchFamily="34" charset="0"/>
                <a:cs typeface="Arial" panose="020B0604020202020204" pitchFamily="34" charset="0"/>
              </a:rPr>
              <a:t>kişi</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cinsi</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orta</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yaş</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hündür</a:t>
            </a:r>
            <a:r>
              <a:rPr lang="en-IE" b="1" dirty="0">
                <a:latin typeface="Arial" panose="020B0604020202020204" pitchFamily="34" charset="0"/>
                <a:cs typeface="Arial" panose="020B0604020202020204" pitchFamily="34" charset="0"/>
              </a:rPr>
              <a:t> boy, </a:t>
            </a:r>
            <a:r>
              <a:rPr lang="en-IE" b="1" dirty="0" err="1">
                <a:latin typeface="Arial" panose="020B0604020202020204" pitchFamily="34" charset="0"/>
                <a:cs typeface="Arial" panose="020B0604020202020204" pitchFamily="34" charset="0"/>
              </a:rPr>
              <a:t>ümumi</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fiziki</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məşq</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müddəti</a:t>
            </a:r>
            <a:r>
              <a:rPr lang="en-IE" b="1" dirty="0">
                <a:latin typeface="Arial" panose="020B0604020202020204" pitchFamily="34" charset="0"/>
                <a:cs typeface="Arial" panose="020B0604020202020204" pitchFamily="34" charset="0"/>
              </a:rPr>
              <a:t> 1500 - 2000 </a:t>
            </a:r>
            <a:r>
              <a:rPr lang="en-IE" b="1" dirty="0" err="1">
                <a:latin typeface="Arial" panose="020B0604020202020204" pitchFamily="34" charset="0"/>
                <a:cs typeface="Arial" panose="020B0604020202020204" pitchFamily="34" charset="0"/>
              </a:rPr>
              <a:t>saat</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təşkil</a:t>
            </a:r>
            <a:r>
              <a:rPr lang="en-IE" b="1" dirty="0">
                <a:latin typeface="Arial" panose="020B0604020202020204" pitchFamily="34" charset="0"/>
                <a:cs typeface="Arial" panose="020B0604020202020204" pitchFamily="34" charset="0"/>
              </a:rPr>
              <a:t> </a:t>
            </a:r>
            <a:r>
              <a:rPr lang="en-IE" b="1" dirty="0" err="1">
                <a:latin typeface="Arial" panose="020B0604020202020204" pitchFamily="34" charset="0"/>
                <a:cs typeface="Arial" panose="020B0604020202020204" pitchFamily="34" charset="0"/>
              </a:rPr>
              <a:t>edir</a:t>
            </a:r>
            <a:r>
              <a:rPr lang="en-IE"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n-US" b="1" i="1" dirty="0">
                <a:latin typeface="Arial" panose="020B0604020202020204" pitchFamily="34" charset="0"/>
                <a:cs typeface="Arial" panose="020B0604020202020204" pitchFamily="34" charset="0"/>
              </a:rPr>
              <a:t>competitive athletics for at least 1500 lifetime hours in sports) </a:t>
            </a:r>
            <a:endParaRPr lang="en-IE" b="1" i="1" dirty="0">
              <a:latin typeface="Arial" panose="020B0604020202020204" pitchFamily="34" charset="0"/>
              <a:cs typeface="Arial" panose="020B0604020202020204" pitchFamily="34" charset="0"/>
            </a:endParaRPr>
          </a:p>
          <a:p>
            <a:pPr algn="just"/>
            <a:r>
              <a:rPr lang="en-IE"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Qaçış</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velosiped</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və</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xizək</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yürüşü</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kimi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dözümlülük</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idman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növləri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ilə</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məşqul</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olan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şəxslər</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ən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yüksək</a:t>
            </a:r>
            <a:r>
              <a:rPr lang="en-US" b="1" dirty="0">
                <a:latin typeface="Arial" panose="020B0604020202020204" pitchFamily="34" charset="0"/>
                <a:cs typeface="Arial" panose="020B0604020202020204" pitchFamily="34" charset="0"/>
              </a:rPr>
              <a:t> risk </a:t>
            </a:r>
            <a:r>
              <a:rPr lang="en-US" b="1" dirty="0" err="1">
                <a:latin typeface="Arial" panose="020B0604020202020204" pitchFamily="34" charset="0"/>
                <a:cs typeface="Arial" panose="020B0604020202020204" pitchFamily="34" charset="0"/>
              </a:rPr>
              <a:t>qrupu</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təşkil</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edir</a:t>
            </a:r>
            <a:endParaRPr lang="en-IE"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62AA8A5-B331-794C-B4CB-D31D028830C9}"/>
              </a:ext>
            </a:extLst>
          </p:cNvPr>
          <p:cNvPicPr>
            <a:picLocks noChangeAspect="1"/>
          </p:cNvPicPr>
          <p:nvPr/>
        </p:nvPicPr>
        <p:blipFill>
          <a:blip r:embed="rId2"/>
          <a:stretch>
            <a:fillRect/>
          </a:stretch>
        </p:blipFill>
        <p:spPr>
          <a:xfrm>
            <a:off x="277091" y="124691"/>
            <a:ext cx="4813300" cy="6733309"/>
          </a:xfrm>
          <a:prstGeom prst="rect">
            <a:avLst/>
          </a:prstGeom>
        </p:spPr>
      </p:pic>
      <p:pic>
        <p:nvPicPr>
          <p:cNvPr id="4" name="Picture 3">
            <a:extLst>
              <a:ext uri="{FF2B5EF4-FFF2-40B4-BE49-F238E27FC236}">
                <a16:creationId xmlns:a16="http://schemas.microsoft.com/office/drawing/2014/main" id="{CB3C5E32-978A-1F4C-BEB6-D601099C9235}"/>
              </a:ext>
            </a:extLst>
          </p:cNvPr>
          <p:cNvPicPr>
            <a:picLocks noChangeAspect="1"/>
          </p:cNvPicPr>
          <p:nvPr/>
        </p:nvPicPr>
        <p:blipFill>
          <a:blip r:embed="rId3"/>
          <a:stretch>
            <a:fillRect/>
          </a:stretch>
        </p:blipFill>
        <p:spPr>
          <a:xfrm>
            <a:off x="5264106" y="2743200"/>
            <a:ext cx="6814163" cy="3998794"/>
          </a:xfrm>
          <a:prstGeom prst="rect">
            <a:avLst/>
          </a:prstGeom>
        </p:spPr>
      </p:pic>
    </p:spTree>
    <p:extLst>
      <p:ext uri="{BB962C8B-B14F-4D97-AF65-F5344CB8AC3E}">
        <p14:creationId xmlns:p14="http://schemas.microsoft.com/office/powerpoint/2010/main" val="3706544442"/>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11454</TotalTime>
  <Words>7209</Words>
  <Application>Microsoft Office PowerPoint</Application>
  <PresentationFormat>Geniş ekran</PresentationFormat>
  <Paragraphs>269</Paragraphs>
  <Slides>31</Slides>
  <Notes>15</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31</vt:i4>
      </vt:variant>
    </vt:vector>
  </HeadingPairs>
  <TitlesOfParts>
    <vt:vector size="41" baseType="lpstr">
      <vt:lpstr>Arial</vt:lpstr>
      <vt:lpstr>Calibri</vt:lpstr>
      <vt:lpstr>Fira Sans</vt:lpstr>
      <vt:lpstr>Franklin Gothic Book</vt:lpstr>
      <vt:lpstr>interfaceregular</vt:lpstr>
      <vt:lpstr>NexusSans</vt:lpstr>
      <vt:lpstr>NexusSerif</vt:lpstr>
      <vt:lpstr>Proxima Nova</vt:lpstr>
      <vt:lpstr>Wingdings</vt:lpstr>
      <vt:lpstr>Crop</vt:lpstr>
      <vt:lpstr>İDMANÇILARDA QULAQCIQ SƏYRİMƏSİ</vt:lpstr>
      <vt:lpstr>PowerPoint Sunusu</vt:lpstr>
      <vt:lpstr>PowerPoint Sunusu</vt:lpstr>
      <vt:lpstr>PowerPoint Sunusu</vt:lpstr>
      <vt:lpstr>PowerPoint Sunusu</vt:lpstr>
      <vt:lpstr>Hansı idman növündə AF riski daha yüksəkdir </vt:lpstr>
      <vt:lpstr>Idmançılar arasında AF-nin meydana çıxma tezliyinin yaş və cins ilə əlaqəsi varmı</vt:lpstr>
      <vt:lpstr>PowerPoint Sunusu</vt:lpstr>
      <vt:lpstr>PowerPoint Sunusu</vt:lpstr>
      <vt:lpstr> İdmançılarda AF yaranma  mexanizmi</vt:lpstr>
      <vt:lpstr>PowerPoint Sunusu</vt:lpstr>
      <vt:lpstr>Triggerlər </vt:lpstr>
      <vt:lpstr>Figure 1. Synopsis of factors influencing the development of atrial fibrillation in athletes.
</vt:lpstr>
      <vt:lpstr>Kliniki yanaşma </vt:lpstr>
      <vt:lpstr>Müayinələr </vt:lpstr>
      <vt:lpstr>PowerPoint Sunusu</vt:lpstr>
      <vt:lpstr>İDMANÇILARDA AF-nin İDARƏ OLUNMASI </vt:lpstr>
      <vt:lpstr>İdmandan (müvəqqəti) ayrılma  Detraining </vt:lpstr>
      <vt:lpstr>RATE vs RİTM control? </vt:lpstr>
      <vt:lpstr>PowerPoint Sunusu</vt:lpstr>
      <vt:lpstr>Tromboembolik Risk </vt:lpstr>
      <vt:lpstr>PowerPoint Sunusu</vt:lpstr>
      <vt:lpstr>PowerPoint Sunusu</vt:lpstr>
      <vt:lpstr>PowerPoint Sunusu</vt:lpstr>
      <vt:lpstr> AF-li YÜKSƏK NƏTİCƏLİ İDMANÇILAR </vt:lpstr>
      <vt:lpstr>KLİNK HAL    Tekvandoçu, 25 yaş staj 15 il  BMİ = 20 kg/m2  AT=120/80 mm c sut Kardio-pulmonar test   max AT= 150/75 Max ÜVS-195 max sürət 17.2 km/s max MET 10.7  4-cü pillədə AF qeydə alınıb, pasiyent simptomsuz   </vt:lpstr>
      <vt:lpstr>PowerPoint Sunusu</vt:lpstr>
      <vt:lpstr>Stress-test sonrası EKQ</vt:lpstr>
      <vt:lpstr>NƏTİCƏ</vt:lpstr>
      <vt:lpstr> İdmançılarda  AF-nın idarə olunma taktikası və idmana buraxılma barədə qərar, mövcud tövsiyələr, həmçinin risk/fayda,  fərdi xüsusiyyətlər, idmançının arzusu nəzərə alınmaqla verilməlidir    </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Rahima Gabulova</dc:creator>
  <cp:lastModifiedBy>Ali Kapucu</cp:lastModifiedBy>
  <cp:revision>182</cp:revision>
  <dcterms:created xsi:type="dcterms:W3CDTF">2022-09-13T11:49:52Z</dcterms:created>
  <dcterms:modified xsi:type="dcterms:W3CDTF">2022-09-25T07:37:57Z</dcterms:modified>
</cp:coreProperties>
</file>